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4"/>
    <p:sldMasterId id="2147484038" r:id="rId5"/>
  </p:sldMasterIdLst>
  <p:notesMasterIdLst>
    <p:notesMasterId r:id="rId50"/>
  </p:notesMasterIdLst>
  <p:handoutMasterIdLst>
    <p:handoutMasterId r:id="rId51"/>
  </p:handoutMasterIdLst>
  <p:sldIdLst>
    <p:sldId id="1485" r:id="rId6"/>
    <p:sldId id="1525" r:id="rId7"/>
    <p:sldId id="1532" r:id="rId8"/>
    <p:sldId id="1514" r:id="rId9"/>
    <p:sldId id="1521" r:id="rId10"/>
    <p:sldId id="1522" r:id="rId11"/>
    <p:sldId id="1523" r:id="rId12"/>
    <p:sldId id="1530" r:id="rId13"/>
    <p:sldId id="1526" r:id="rId14"/>
    <p:sldId id="1527" r:id="rId15"/>
    <p:sldId id="1528" r:id="rId16"/>
    <p:sldId id="1529" r:id="rId17"/>
    <p:sldId id="1524" r:id="rId18"/>
    <p:sldId id="1504" r:id="rId19"/>
    <p:sldId id="1497" r:id="rId20"/>
    <p:sldId id="1487" r:id="rId21"/>
    <p:sldId id="1505" r:id="rId22"/>
    <p:sldId id="1506" r:id="rId23"/>
    <p:sldId id="1507" r:id="rId24"/>
    <p:sldId id="1508" r:id="rId25"/>
    <p:sldId id="1509" r:id="rId26"/>
    <p:sldId id="1502" r:id="rId27"/>
    <p:sldId id="1531" r:id="rId28"/>
    <p:sldId id="1498" r:id="rId29"/>
    <p:sldId id="1499" r:id="rId30"/>
    <p:sldId id="1492" r:id="rId31"/>
    <p:sldId id="1510" r:id="rId32"/>
    <p:sldId id="1511" r:id="rId33"/>
    <p:sldId id="1535" r:id="rId34"/>
    <p:sldId id="1500" r:id="rId35"/>
    <p:sldId id="1501" r:id="rId36"/>
    <p:sldId id="1494" r:id="rId37"/>
    <p:sldId id="1512" r:id="rId38"/>
    <p:sldId id="1518" r:id="rId39"/>
    <p:sldId id="1519" r:id="rId40"/>
    <p:sldId id="1536" r:id="rId41"/>
    <p:sldId id="1520" r:id="rId42"/>
    <p:sldId id="1513" r:id="rId43"/>
    <p:sldId id="1515" r:id="rId44"/>
    <p:sldId id="1516" r:id="rId45"/>
    <p:sldId id="1517" r:id="rId46"/>
    <p:sldId id="1537" r:id="rId47"/>
    <p:sldId id="1533" r:id="rId48"/>
    <p:sldId id="1534" r:id="rId49"/>
  </p:sldIdLst>
  <p:sldSz cx="24377650" cy="13716000"/>
  <p:notesSz cx="6858000" cy="9144000"/>
  <p:defaultTextStyle>
    <a:defPPr>
      <a:defRPr lang="en-US"/>
    </a:defPPr>
    <a:lvl1pPr marL="0" algn="l" defTabSz="1826696" rtl="0" eaLnBrk="1" latinLnBrk="0" hangingPunct="1">
      <a:defRPr sz="3600" kern="1200">
        <a:solidFill>
          <a:schemeClr val="tx1"/>
        </a:solidFill>
        <a:latin typeface="+mn-lt"/>
        <a:ea typeface="+mn-ea"/>
        <a:cs typeface="+mn-cs"/>
      </a:defRPr>
    </a:lvl1pPr>
    <a:lvl2pPr marL="913348" algn="l" defTabSz="1826696" rtl="0" eaLnBrk="1" latinLnBrk="0" hangingPunct="1">
      <a:defRPr sz="3600" kern="1200">
        <a:solidFill>
          <a:schemeClr val="tx1"/>
        </a:solidFill>
        <a:latin typeface="+mn-lt"/>
        <a:ea typeface="+mn-ea"/>
        <a:cs typeface="+mn-cs"/>
      </a:defRPr>
    </a:lvl2pPr>
    <a:lvl3pPr marL="1826696" algn="l" defTabSz="1826696" rtl="0" eaLnBrk="1" latinLnBrk="0" hangingPunct="1">
      <a:defRPr sz="3600" kern="1200">
        <a:solidFill>
          <a:schemeClr val="tx1"/>
        </a:solidFill>
        <a:latin typeface="+mn-lt"/>
        <a:ea typeface="+mn-ea"/>
        <a:cs typeface="+mn-cs"/>
      </a:defRPr>
    </a:lvl3pPr>
    <a:lvl4pPr marL="2740044" algn="l" defTabSz="1826696" rtl="0" eaLnBrk="1" latinLnBrk="0" hangingPunct="1">
      <a:defRPr sz="3600" kern="1200">
        <a:solidFill>
          <a:schemeClr val="tx1"/>
        </a:solidFill>
        <a:latin typeface="+mn-lt"/>
        <a:ea typeface="+mn-ea"/>
        <a:cs typeface="+mn-cs"/>
      </a:defRPr>
    </a:lvl4pPr>
    <a:lvl5pPr marL="3653394" algn="l" defTabSz="1826696" rtl="0" eaLnBrk="1" latinLnBrk="0" hangingPunct="1">
      <a:defRPr sz="3600" kern="1200">
        <a:solidFill>
          <a:schemeClr val="tx1"/>
        </a:solidFill>
        <a:latin typeface="+mn-lt"/>
        <a:ea typeface="+mn-ea"/>
        <a:cs typeface="+mn-cs"/>
      </a:defRPr>
    </a:lvl5pPr>
    <a:lvl6pPr marL="4566744" algn="l" defTabSz="1826696" rtl="0" eaLnBrk="1" latinLnBrk="0" hangingPunct="1">
      <a:defRPr sz="3600" kern="1200">
        <a:solidFill>
          <a:schemeClr val="tx1"/>
        </a:solidFill>
        <a:latin typeface="+mn-lt"/>
        <a:ea typeface="+mn-ea"/>
        <a:cs typeface="+mn-cs"/>
      </a:defRPr>
    </a:lvl6pPr>
    <a:lvl7pPr marL="5480094" algn="l" defTabSz="1826696" rtl="0" eaLnBrk="1" latinLnBrk="0" hangingPunct="1">
      <a:defRPr sz="3600" kern="1200">
        <a:solidFill>
          <a:schemeClr val="tx1"/>
        </a:solidFill>
        <a:latin typeface="+mn-lt"/>
        <a:ea typeface="+mn-ea"/>
        <a:cs typeface="+mn-cs"/>
      </a:defRPr>
    </a:lvl7pPr>
    <a:lvl8pPr marL="6393445" algn="l" defTabSz="1826696" rtl="0" eaLnBrk="1" latinLnBrk="0" hangingPunct="1">
      <a:defRPr sz="3600" kern="1200">
        <a:solidFill>
          <a:schemeClr val="tx1"/>
        </a:solidFill>
        <a:latin typeface="+mn-lt"/>
        <a:ea typeface="+mn-ea"/>
        <a:cs typeface="+mn-cs"/>
      </a:defRPr>
    </a:lvl8pPr>
    <a:lvl9pPr marL="7306792" algn="l" defTabSz="1826696"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B1DB8D-4E84-B847-AF00-E234A6B01554}">
          <p14:sldIdLst>
            <p14:sldId id="1485"/>
            <p14:sldId id="1525"/>
            <p14:sldId id="1532"/>
            <p14:sldId id="1514"/>
            <p14:sldId id="1521"/>
            <p14:sldId id="1522"/>
            <p14:sldId id="1523"/>
            <p14:sldId id="1530"/>
            <p14:sldId id="1526"/>
            <p14:sldId id="1527"/>
            <p14:sldId id="1528"/>
            <p14:sldId id="1529"/>
            <p14:sldId id="1524"/>
            <p14:sldId id="1504"/>
            <p14:sldId id="1497"/>
            <p14:sldId id="1487"/>
            <p14:sldId id="1505"/>
            <p14:sldId id="1506"/>
            <p14:sldId id="1507"/>
            <p14:sldId id="1508"/>
            <p14:sldId id="1509"/>
            <p14:sldId id="1502"/>
            <p14:sldId id="1531"/>
            <p14:sldId id="1498"/>
            <p14:sldId id="1499"/>
            <p14:sldId id="1492"/>
            <p14:sldId id="1510"/>
            <p14:sldId id="1511"/>
            <p14:sldId id="1535"/>
            <p14:sldId id="1500"/>
            <p14:sldId id="1501"/>
            <p14:sldId id="1494"/>
            <p14:sldId id="1512"/>
            <p14:sldId id="1518"/>
            <p14:sldId id="1519"/>
            <p14:sldId id="1536"/>
            <p14:sldId id="1520"/>
            <p14:sldId id="1513"/>
            <p14:sldId id="1515"/>
            <p14:sldId id="1516"/>
            <p14:sldId id="1517"/>
            <p14:sldId id="1537"/>
            <p14:sldId id="1533"/>
            <p14:sldId id="1534"/>
          </p14:sldIdLst>
        </p14:section>
      </p14:sectionLst>
    </p:ext>
    <p:ext uri="{EFAFB233-063F-42B5-8137-9DF3F51BA10A}">
      <p15:sldGuideLst xmlns:p15="http://schemas.microsoft.com/office/powerpoint/2012/main">
        <p15:guide id="1" orient="horz" pos="4479" userDrawn="1">
          <p15:clr>
            <a:srgbClr val="A4A3A4"/>
          </p15:clr>
        </p15:guide>
        <p15:guide id="2" pos="7701" userDrawn="1">
          <p15:clr>
            <a:srgbClr val="A4A3A4"/>
          </p15:clr>
        </p15:guide>
        <p15:guide id="3" orient="horz" pos="4480">
          <p15:clr>
            <a:srgbClr val="A4A3A4"/>
          </p15:clr>
        </p15:guide>
        <p15:guide id="4" pos="770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FFFFFF"/>
    <a:srgbClr val="000000"/>
    <a:srgbClr val="909090"/>
    <a:srgbClr val="B5B5B5"/>
    <a:srgbClr val="D0D1D1"/>
    <a:srgbClr val="333333"/>
    <a:srgbClr val="0083BA"/>
    <a:srgbClr val="9029D2"/>
    <a:srgbClr val="D50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7"/>
    <p:restoredTop sz="71468" autoAdjust="0"/>
  </p:normalViewPr>
  <p:slideViewPr>
    <p:cSldViewPr snapToGrid="0">
      <p:cViewPr varScale="1">
        <p:scale>
          <a:sx n="44" d="100"/>
          <a:sy n="44" d="100"/>
        </p:scale>
        <p:origin x="496" y="224"/>
      </p:cViewPr>
      <p:guideLst>
        <p:guide orient="horz" pos="4479"/>
        <p:guide pos="7701"/>
        <p:guide orient="horz" pos="4480"/>
        <p:guide pos="77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3B5D2-4DAA-2646-96DC-6594AA3C4DF3}" type="slidenum">
              <a:rPr lang="en-US" smtClean="0"/>
              <a:t>‹#›</a:t>
            </a:fld>
            <a:endParaRPr lang="en-US"/>
          </a:p>
        </p:txBody>
      </p:sp>
    </p:spTree>
    <p:extLst>
      <p:ext uri="{BB962C8B-B14F-4D97-AF65-F5344CB8AC3E}">
        <p14:creationId xmlns:p14="http://schemas.microsoft.com/office/powerpoint/2010/main" val="407135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Light"/>
              </a:defRPr>
            </a:lvl1pPr>
          </a:lstStyle>
          <a:p>
            <a:fld id="{EFC10EE1-B198-C942-8235-326C972CBB30}" type="datetimeFigureOut">
              <a:rPr lang="en-US" smtClean="0"/>
              <a:pPr/>
              <a:t>4/1/19</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3348" rtl="0" eaLnBrk="1" latinLnBrk="0" hangingPunct="1">
      <a:defRPr sz="2400" kern="1200">
        <a:solidFill>
          <a:schemeClr val="tx1"/>
        </a:solidFill>
        <a:latin typeface="Lato Light"/>
        <a:ea typeface="+mn-ea"/>
        <a:cs typeface="+mn-cs"/>
      </a:defRPr>
    </a:lvl1pPr>
    <a:lvl2pPr marL="913348" algn="l" defTabSz="913348" rtl="0" eaLnBrk="1" latinLnBrk="0" hangingPunct="1">
      <a:defRPr sz="2400" kern="1200">
        <a:solidFill>
          <a:schemeClr val="tx1"/>
        </a:solidFill>
        <a:latin typeface="Lato Light"/>
        <a:ea typeface="+mn-ea"/>
        <a:cs typeface="+mn-cs"/>
      </a:defRPr>
    </a:lvl2pPr>
    <a:lvl3pPr marL="1826696" algn="l" defTabSz="913348" rtl="0" eaLnBrk="1" latinLnBrk="0" hangingPunct="1">
      <a:defRPr sz="2400" kern="1200">
        <a:solidFill>
          <a:schemeClr val="tx1"/>
        </a:solidFill>
        <a:latin typeface="Lato Light"/>
        <a:ea typeface="+mn-ea"/>
        <a:cs typeface="+mn-cs"/>
      </a:defRPr>
    </a:lvl3pPr>
    <a:lvl4pPr marL="2740044" algn="l" defTabSz="913348" rtl="0" eaLnBrk="1" latinLnBrk="0" hangingPunct="1">
      <a:defRPr sz="2400" kern="1200">
        <a:solidFill>
          <a:schemeClr val="tx1"/>
        </a:solidFill>
        <a:latin typeface="Lato Light"/>
        <a:ea typeface="+mn-ea"/>
        <a:cs typeface="+mn-cs"/>
      </a:defRPr>
    </a:lvl4pPr>
    <a:lvl5pPr marL="3653394" algn="l" defTabSz="913348" rtl="0" eaLnBrk="1" latinLnBrk="0" hangingPunct="1">
      <a:defRPr sz="2400" kern="1200">
        <a:solidFill>
          <a:schemeClr val="tx1"/>
        </a:solidFill>
        <a:latin typeface="Lato Light"/>
        <a:ea typeface="+mn-ea"/>
        <a:cs typeface="+mn-cs"/>
      </a:defRPr>
    </a:lvl5pPr>
    <a:lvl6pPr marL="4566744" algn="l" defTabSz="913348" rtl="0" eaLnBrk="1" latinLnBrk="0" hangingPunct="1">
      <a:defRPr sz="2400" kern="1200">
        <a:solidFill>
          <a:schemeClr val="tx1"/>
        </a:solidFill>
        <a:latin typeface="+mn-lt"/>
        <a:ea typeface="+mn-ea"/>
        <a:cs typeface="+mn-cs"/>
      </a:defRPr>
    </a:lvl6pPr>
    <a:lvl7pPr marL="5480094" algn="l" defTabSz="913348" rtl="0" eaLnBrk="1" latinLnBrk="0" hangingPunct="1">
      <a:defRPr sz="2400" kern="1200">
        <a:solidFill>
          <a:schemeClr val="tx1"/>
        </a:solidFill>
        <a:latin typeface="+mn-lt"/>
        <a:ea typeface="+mn-ea"/>
        <a:cs typeface="+mn-cs"/>
      </a:defRPr>
    </a:lvl7pPr>
    <a:lvl8pPr marL="6393445" algn="l" defTabSz="913348" rtl="0" eaLnBrk="1" latinLnBrk="0" hangingPunct="1">
      <a:defRPr sz="2400" kern="1200">
        <a:solidFill>
          <a:schemeClr val="tx1"/>
        </a:solidFill>
        <a:latin typeface="+mn-lt"/>
        <a:ea typeface="+mn-ea"/>
        <a:cs typeface="+mn-cs"/>
      </a:defRPr>
    </a:lvl8pPr>
    <a:lvl9pPr marL="7306792" algn="l" defTabSz="913348"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a:p>
            <a:endParaRPr lang="en-US" dirty="0">
              <a:sym typeface="Wingdings"/>
            </a:endParaRPr>
          </a:p>
          <a:p>
            <a:r>
              <a:rPr lang="en-US" b="1" i="1" dirty="0">
                <a:sym typeface="Wingdings"/>
              </a:rPr>
              <a:t>https://</a:t>
            </a:r>
            <a:r>
              <a:rPr lang="en-US" b="1" i="1" dirty="0" err="1">
                <a:sym typeface="Wingdings"/>
              </a:rPr>
              <a:t>www.youtube.com</a:t>
            </a:r>
            <a:r>
              <a:rPr lang="en-US" b="1" i="1" dirty="0">
                <a:sym typeface="Wingdings"/>
              </a:rPr>
              <a:t>/</a:t>
            </a:r>
            <a:r>
              <a:rPr lang="en-US" b="1" i="1" dirty="0" err="1">
                <a:sym typeface="Wingdings"/>
              </a:rPr>
              <a:t>watch?v</a:t>
            </a:r>
            <a:r>
              <a:rPr lang="en-US" b="1" i="1" dirty="0">
                <a:sym typeface="Wingdings"/>
              </a:rPr>
              <a:t>=ZgWbWCv0J5E  A Day in the Life of </a:t>
            </a:r>
            <a:r>
              <a:rPr lang="en-US" b="1" i="1" dirty="0" err="1">
                <a:sym typeface="Wingdings"/>
              </a:rPr>
              <a:t>IoT</a:t>
            </a:r>
            <a:endParaRPr lang="en-US" b="1" i="1" dirty="0">
              <a:sym typeface="Wingdings"/>
            </a:endParaRPr>
          </a:p>
          <a:p>
            <a:endParaRPr lang="en-US" dirty="0"/>
          </a:p>
          <a:p>
            <a:endParaRPr lang="en-US" dirty="0"/>
          </a:p>
          <a:p>
            <a:r>
              <a:rPr lang="en-US" dirty="0"/>
              <a:t>https://</a:t>
            </a:r>
            <a:r>
              <a:rPr lang="en-US" dirty="0" err="1"/>
              <a:t>www.codit.eu</a:t>
            </a:r>
            <a:r>
              <a:rPr lang="en-US" dirty="0"/>
              <a:t>/how-can-we-help/internet-of-things/</a:t>
            </a:r>
          </a:p>
          <a:p>
            <a:endParaRPr lang="en-US" dirty="0"/>
          </a:p>
          <a:p>
            <a:r>
              <a:rPr lang="en-US" dirty="0"/>
              <a:t>https://</a:t>
            </a:r>
            <a:r>
              <a:rPr lang="en-US" dirty="0" err="1"/>
              <a:t>www.youtube.com</a:t>
            </a:r>
            <a:r>
              <a:rPr lang="en-US" dirty="0"/>
              <a:t>/</a:t>
            </a:r>
            <a:r>
              <a:rPr lang="en-US" dirty="0" err="1"/>
              <a:t>watch?v</a:t>
            </a:r>
            <a:r>
              <a:rPr lang="en-US" dirty="0"/>
              <a:t>=l6bwYSadPTA </a:t>
            </a:r>
            <a:r>
              <a:rPr lang="en-US" dirty="0">
                <a:sym typeface="Wingdings"/>
              </a:rPr>
              <a:t> </a:t>
            </a:r>
            <a:r>
              <a:rPr lang="en-US" dirty="0" err="1">
                <a:sym typeface="Wingdings"/>
              </a:rPr>
              <a:t>Iot</a:t>
            </a:r>
            <a:r>
              <a:rPr lang="en-US" dirty="0">
                <a:sym typeface="Wingdings"/>
              </a:rPr>
              <a:t> Overview (Teradata)</a:t>
            </a:r>
          </a:p>
          <a:p>
            <a:endParaRPr lang="en-US" dirty="0">
              <a:sym typeface="Wingding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9</a:t>
            </a:fld>
            <a:endParaRPr lang="en-US"/>
          </a:p>
        </p:txBody>
      </p:sp>
    </p:spTree>
    <p:extLst>
      <p:ext uri="{BB962C8B-B14F-4D97-AF65-F5344CB8AC3E}">
        <p14:creationId xmlns:p14="http://schemas.microsoft.com/office/powerpoint/2010/main" val="353516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592824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763079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348" rtl="0" eaLnBrk="1" fontAlgn="auto" latinLnBrk="0" hangingPunct="1">
              <a:lnSpc>
                <a:spcPct val="100000"/>
              </a:lnSpc>
              <a:spcBef>
                <a:spcPts val="0"/>
              </a:spcBef>
              <a:spcAft>
                <a:spcPts val="0"/>
              </a:spcAft>
              <a:buClrTx/>
              <a:buSzTx/>
              <a:buFontTx/>
              <a:buNone/>
              <a:tabLst/>
              <a:defRPr/>
            </a:pPr>
            <a:r>
              <a:rPr lang="en-US" dirty="0"/>
              <a:t>Cloud computing does not exist in a vacuum. Most organizations have a broad variety of applications already running in their data center. For most, cloud computing will extend their existing IT infrastructure. Cloud computing can be dedicated to particular tasks. It can be used mainly for new projects or an organization may use it for surge demand, guaranteeing a certain level of performance for enterprise computing.</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10867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277742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https://</a:t>
            </a:r>
            <a:r>
              <a:rPr lang="en-US" dirty="0" err="1"/>
              <a:t>www.technobuffalo.com</a:t>
            </a:r>
            <a:r>
              <a:rPr lang="en-US" dirty="0"/>
              <a:t>/2010/01/17/five-examples-of-cloud-computing/</a:t>
            </a:r>
          </a:p>
          <a:p>
            <a:endParaRPr lang="en-US" dirty="0"/>
          </a:p>
          <a:p>
            <a:r>
              <a:rPr lang="en-US" dirty="0" err="1"/>
              <a:t>eMail</a:t>
            </a:r>
            <a:r>
              <a:rPr lang="en-US" dirty="0"/>
              <a:t>:</a:t>
            </a:r>
          </a:p>
          <a:p>
            <a:r>
              <a:rPr lang="en-US" dirty="0"/>
              <a:t>Email communication now plays a central role in most of our busy lives. That’s fine if you don’t go out much but if you travel a lot, this may cause problems. Unless you carry a mobile </a:t>
            </a:r>
            <a:r>
              <a:rPr lang="en-US" dirty="0" err="1"/>
              <a:t>WiFi</a:t>
            </a:r>
            <a:r>
              <a:rPr lang="en-US" dirty="0"/>
              <a:t>-enabled laptop with you everywhere you go or use push email on your cellphone, having an email client sitting on your computer at home means that while out and about you risk spending time outside of the communication loop. This is one area where the cloud finds its most frequent and useful application.</a:t>
            </a:r>
          </a:p>
          <a:p>
            <a:endParaRPr lang="en-US" dirty="0"/>
          </a:p>
          <a:p>
            <a:r>
              <a:rPr lang="en-US" dirty="0"/>
              <a:t>Online email has been offered by all the big names (such as Microsoft, Yahoo and of course Google) for a number of years and I have tried a lot of different services. Wherever in the world I have found myself, my emails have (almost) always been made available to me. The easiest and most convenient for me is </a:t>
            </a:r>
            <a:r>
              <a:rPr lang="en-US" dirty="0" err="1"/>
              <a:t>GoogleMail</a:t>
            </a:r>
            <a:r>
              <a:rPr lang="en-US" dirty="0"/>
              <a:t>, although each has its pros and cons.</a:t>
            </a:r>
          </a:p>
          <a:p>
            <a:endParaRPr lang="en-US" dirty="0"/>
          </a:p>
          <a:p>
            <a:r>
              <a:rPr lang="en-US" dirty="0"/>
              <a:t>Of course, using webmail makes you a slave to an internet connection. The first thing you do when you find yourself in a new or unfamiliar location is to try and locate an internet café or public library to launch your secure portable browser and check your emails. Privacy concerns are never far from the surface either, especially when stories of passwords to private accounts being leaked online hit the headlines. How much of your life have you given away during email exchanges?</a:t>
            </a:r>
          </a:p>
          <a:p>
            <a:endParaRPr lang="en-US" dirty="0"/>
          </a:p>
          <a:p>
            <a:r>
              <a:rPr lang="en-US" dirty="0"/>
              <a:t>And then there’s the issue of possible data loss, which nicely leads onto the next incarnation of cloud computing.</a:t>
            </a:r>
          </a:p>
          <a:p>
            <a:endParaRPr lang="en-US" dirty="0"/>
          </a:p>
          <a:p>
            <a:r>
              <a:rPr lang="en-US" dirty="0"/>
              <a:t>Online Storage:</a:t>
            </a:r>
          </a:p>
          <a:p>
            <a:r>
              <a:rPr lang="en-US" dirty="0"/>
              <a:t>Data stored on your home or business computer suffers from many of the same restrictions as email and, as with email, the cloud offers a solution. Storing your MP3’s, video, photos and documents online instead of at home gives you the freedom to access them wherever you can find the means to get online.</a:t>
            </a:r>
          </a:p>
          <a:p>
            <a:endParaRPr lang="en-US" dirty="0"/>
          </a:p>
          <a:p>
            <a:r>
              <a:rPr lang="en-US" dirty="0"/>
              <a:t>True, you will undoubtedly be putting your life ‘out there’ and with that comes all the security and privacy baggage that also plague webmail. Most, if not all, online storage facilities have safeguards in place to ensure that you, and only you, can get to your files – but even so. We all risk losing important files, memories and such like if we suffer from hard drive failure and storing such things away from a temperamental computer system no doubt seems like an ideal solution but where do we turn if the unthinkable happens and our chosen cloud filing cabinet suffers data loss or suddenly closes down?</a:t>
            </a:r>
          </a:p>
          <a:p>
            <a:endParaRPr lang="en-US" dirty="0"/>
          </a:p>
          <a:p>
            <a:r>
              <a:rPr lang="en-US" dirty="0"/>
              <a:t>Examples of online storage services include </a:t>
            </a:r>
            <a:r>
              <a:rPr lang="en-US" dirty="0" err="1"/>
              <a:t>Humyo</a:t>
            </a:r>
            <a:r>
              <a:rPr lang="en-US" dirty="0"/>
              <a:t>, </a:t>
            </a:r>
            <a:r>
              <a:rPr lang="en-US" dirty="0" err="1"/>
              <a:t>ZumoDrive</a:t>
            </a:r>
            <a:r>
              <a:rPr lang="en-US" dirty="0"/>
              <a:t>, Microsoft’s </a:t>
            </a:r>
            <a:r>
              <a:rPr lang="en-US" dirty="0" err="1"/>
              <a:t>SkyDrive</a:t>
            </a:r>
            <a:r>
              <a:rPr lang="en-US" dirty="0"/>
              <a:t>, S3 from Amazon, amongst others. Many offer both free and paid for storage and backup solutions.</a:t>
            </a:r>
          </a:p>
          <a:p>
            <a:endParaRPr lang="en-US" dirty="0"/>
          </a:p>
          <a:p>
            <a:r>
              <a:rPr lang="en-US" dirty="0"/>
              <a:t>Online</a:t>
            </a:r>
            <a:r>
              <a:rPr lang="en-US" baseline="0" dirty="0"/>
              <a:t> Collaboration:</a:t>
            </a:r>
          </a:p>
          <a:p>
            <a:r>
              <a:rPr lang="en-US" dirty="0"/>
              <a:t>On occasion you may find yourself in need of the opinion of your peers. Downloading files onto flash memory, emailing documents to friends or family or colleagues or sending submissions by snail mail is so last century. Last year Google launched a service that allowed groups of people to work on the same document, idea or proposal in real time or whenever convenient to each participant. Using Google Wave you can create a document and then invite others to comment, amend, offer opinion, or otherwise join in with the creation of the final draft.</a:t>
            </a:r>
          </a:p>
          <a:p>
            <a:endParaRPr lang="en-US" dirty="0"/>
          </a:p>
          <a:p>
            <a:r>
              <a:rPr lang="en-US" dirty="0"/>
              <a:t>Similar to instant messaging but offering much more scope it can take a project that might have taken weeks or even months to complete using other methods and potentially see it through to completion in mere minutes or hours. Google is not alone in producing online collaboration tools but it is the only one I have used myself. Other examples include </a:t>
            </a:r>
            <a:r>
              <a:rPr lang="en-US" dirty="0" err="1"/>
              <a:t>Spicebird</a:t>
            </a:r>
            <a:r>
              <a:rPr lang="en-US" dirty="0"/>
              <a:t>, </a:t>
            </a:r>
            <a:r>
              <a:rPr lang="en-US" dirty="0" err="1"/>
              <a:t>Mikogo</a:t>
            </a:r>
            <a:r>
              <a:rPr lang="en-US" dirty="0"/>
              <a:t>, </a:t>
            </a:r>
            <a:r>
              <a:rPr lang="en-US" dirty="0" err="1"/>
              <a:t>Stixy</a:t>
            </a:r>
            <a:r>
              <a:rPr lang="en-US" dirty="0"/>
              <a:t> and </a:t>
            </a:r>
            <a:r>
              <a:rPr lang="en-US" dirty="0" err="1"/>
              <a:t>Vyew</a:t>
            </a:r>
            <a:r>
              <a:rPr lang="en-US" dirty="0"/>
              <a:t> to name but a few.</a:t>
            </a:r>
          </a:p>
          <a:p>
            <a:endParaRPr lang="en-US" dirty="0"/>
          </a:p>
          <a:p>
            <a:r>
              <a:rPr lang="en-US" dirty="0"/>
              <a:t>Extra Processing Power:</a:t>
            </a:r>
          </a:p>
          <a:p>
            <a:r>
              <a:rPr lang="en-US" dirty="0"/>
              <a:t>For the dedicated cloud enthusiast, something like Amazon’s EC2 virtual computing environment might be the answer to all your needs. Rather than purchasing servers, software, network equipment and so on, users would buy into a fully outsourced set of online services instead.</a:t>
            </a:r>
          </a:p>
          <a:p>
            <a:endParaRPr lang="en-US" dirty="0"/>
          </a:p>
          <a:p>
            <a:r>
              <a:rPr lang="en-US" dirty="0"/>
              <a:t>Most cloud environments on offer can customize the kind of service provided to exactly suit the needs of the user. If you need more processing power from time to time, a cloud-based infrastructure, being scalable, negates the need for up-front investment in client-owned resources.</a:t>
            </a:r>
          </a:p>
          <a:p>
            <a:endParaRPr lang="en-US" dirty="0"/>
          </a:p>
          <a:p>
            <a:r>
              <a:rPr lang="en-US" dirty="0"/>
              <a:t>Other service providers include the open source </a:t>
            </a:r>
            <a:r>
              <a:rPr lang="en-US" dirty="0" err="1"/>
              <a:t>AbiCloud</a:t>
            </a:r>
            <a:r>
              <a:rPr lang="en-US" dirty="0"/>
              <a:t>, </a:t>
            </a:r>
            <a:r>
              <a:rPr lang="en-US" dirty="0" err="1"/>
              <a:t>Elastichosts</a:t>
            </a:r>
            <a:r>
              <a:rPr lang="en-US" dirty="0"/>
              <a:t> and NASA’s Nebula platform.</a:t>
            </a:r>
          </a:p>
          <a:p>
            <a:endParaRPr lang="en-US" dirty="0"/>
          </a:p>
          <a:p>
            <a:r>
              <a:rPr lang="en-US" dirty="0"/>
              <a:t>So there you have it, five examples of computing in the cloud. When presenting these examples I have tried to balance the many advantages of working exclusively online with some of the disadvantages. Those interested in further reading are encouraged to head over to a piece listing the main advantages in XML Journal, the pros and cons on IT Governance and a detailed article on ZDNet by </a:t>
            </a:r>
            <a:r>
              <a:rPr lang="en-US" dirty="0" err="1"/>
              <a:t>Cath</a:t>
            </a:r>
            <a:r>
              <a:rPr lang="en-US" dirty="0"/>
              <a:t> Everett.</a:t>
            </a:r>
          </a:p>
          <a:p>
            <a:endParaRPr lang="en-US" dirty="0"/>
          </a:p>
          <a:p>
            <a:r>
              <a:rPr lang="en-US" dirty="0"/>
              <a:t>Virtual Offices:</a:t>
            </a:r>
          </a:p>
          <a:p>
            <a:r>
              <a:rPr lang="en-US" dirty="0"/>
              <a:t>Yet again Google’s online suite of office applications is probably the best known but by no means the only solution on offer. Rather than having a system and space hogging suite of applications like a word processor, a spreadsheet creator and a presentation or publishing platform sitting on your computer, you could opt to work online instead. Accessibility, potential for collaboration and perhaps even online storage are just some of the benefits of satisfying your office suite needs by working online.</a:t>
            </a:r>
          </a:p>
          <a:p>
            <a:endParaRPr lang="en-US" dirty="0"/>
          </a:p>
          <a:p>
            <a:r>
              <a:rPr lang="en-US" dirty="0"/>
              <a:t>Examples of online suite’s on offer include Ajax13, </a:t>
            </a:r>
            <a:r>
              <a:rPr lang="en-US" dirty="0" err="1"/>
              <a:t>ThinkFree</a:t>
            </a:r>
            <a:r>
              <a:rPr lang="en-US" dirty="0"/>
              <a:t> and Microsoft’s Office Live.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254861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https://</a:t>
            </a:r>
            <a:r>
              <a:rPr lang="en-US" dirty="0" err="1"/>
              <a:t>www.itgovernance.co.uk</a:t>
            </a:r>
            <a:r>
              <a:rPr lang="en-US" dirty="0"/>
              <a:t>/cloud-computing</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295260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18774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10161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89642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Cloud Computing has many benefits, but there are also some risks associated with it.</a:t>
            </a:r>
          </a:p>
          <a:p>
            <a:endParaRPr lang="en-US" dirty="0"/>
          </a:p>
          <a:p>
            <a:r>
              <a:rPr lang="en-US" dirty="0"/>
              <a:t>Global State of Information Security Survey (2014) found that only 18 % of respondents had a policy governing Cloud services. A lack of policies for cloud computing represents a serious security gap for businesses. Other risks related to Cloud Computing include:</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29658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ym typeface="Wingdings"/>
              </a:rPr>
              <a:t>Video</a:t>
            </a:r>
            <a:r>
              <a:rPr lang="en-US" baseline="0" dirty="0">
                <a:sym typeface="Wingdings"/>
              </a:rPr>
              <a:t> to be shown to class</a:t>
            </a:r>
            <a:r>
              <a:rPr lang="en-US" dirty="0">
                <a:sym typeface="Wingding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sym typeface="Wingdings"/>
              </a:rPr>
              <a:t>https://</a:t>
            </a:r>
            <a:r>
              <a:rPr lang="en-US" b="1" i="1" dirty="0" err="1">
                <a:sym typeface="Wingdings"/>
              </a:rPr>
              <a:t>www.youtube.com</a:t>
            </a:r>
            <a:r>
              <a:rPr lang="en-US" b="1" i="1" dirty="0">
                <a:sym typeface="Wingdings"/>
              </a:rPr>
              <a:t>/</a:t>
            </a:r>
            <a:r>
              <a:rPr lang="en-US" b="1" i="1" dirty="0" err="1">
                <a:sym typeface="Wingdings"/>
              </a:rPr>
              <a:t>watch?v</a:t>
            </a:r>
            <a:r>
              <a:rPr lang="en-US" b="1" i="1" dirty="0">
                <a:sym typeface="Wingdings"/>
              </a:rPr>
              <a:t>=Z5Gi2Bpd82M  What is software-defined networking (SDN)?</a:t>
            </a:r>
          </a:p>
          <a:p>
            <a:endParaRPr lang="en-US" dirty="0"/>
          </a:p>
          <a:p>
            <a:endParaRPr lang="en-US" dirty="0"/>
          </a:p>
          <a:p>
            <a:r>
              <a:rPr lang="en-US" dirty="0"/>
              <a:t>Additional Information:</a:t>
            </a:r>
          </a:p>
          <a:p>
            <a:r>
              <a:rPr lang="en-US" dirty="0"/>
              <a:t>https://</a:t>
            </a:r>
            <a:r>
              <a:rPr lang="en-US" dirty="0" err="1"/>
              <a:t>www.youtube.com</a:t>
            </a:r>
            <a:r>
              <a:rPr lang="en-US" dirty="0"/>
              <a:t>/</a:t>
            </a:r>
            <a:r>
              <a:rPr lang="en-US" dirty="0" err="1"/>
              <a:t>watch?v</a:t>
            </a:r>
            <a:r>
              <a:rPr lang="en-US" dirty="0"/>
              <a:t>=SQhrKu1aN2g </a:t>
            </a:r>
            <a:r>
              <a:rPr lang="en-US" dirty="0">
                <a:sym typeface="Wingdings"/>
              </a:rPr>
              <a:t> SDN less than 60 seconds</a:t>
            </a:r>
          </a:p>
          <a:p>
            <a:endParaRPr lang="en-US" dirty="0">
              <a:sym typeface="Wingdings"/>
            </a:endParaRPr>
          </a:p>
          <a:p>
            <a:endParaRPr lang="en-US" dirty="0">
              <a:sym typeface="Wingdings"/>
            </a:endParaRPr>
          </a:p>
          <a:p>
            <a:r>
              <a:rPr lang="en-US" dirty="0">
                <a:sym typeface="Wingdings"/>
              </a:rPr>
              <a:t>NFV </a:t>
            </a:r>
            <a:r>
              <a:rPr lang="mr-IN" dirty="0">
                <a:sym typeface="Wingdings"/>
              </a:rPr>
              <a:t>–</a:t>
            </a:r>
            <a:r>
              <a:rPr lang="en-US" dirty="0">
                <a:sym typeface="Wingdings"/>
              </a:rPr>
              <a:t> Network Function Virtualization</a:t>
            </a:r>
          </a:p>
          <a:p>
            <a:r>
              <a:rPr lang="en-US" dirty="0">
                <a:sym typeface="Wingdings"/>
              </a:rPr>
              <a:t>https://</a:t>
            </a:r>
            <a:r>
              <a:rPr lang="en-US" dirty="0" err="1">
                <a:sym typeface="Wingdings"/>
              </a:rPr>
              <a:t>www.opennetworking.org</a:t>
            </a:r>
            <a:r>
              <a:rPr lang="en-US" dirty="0">
                <a:sym typeface="Wingdings"/>
              </a:rPr>
              <a:t>/</a:t>
            </a:r>
            <a:r>
              <a:rPr lang="en-US" dirty="0" err="1">
                <a:sym typeface="Wingdings"/>
              </a:rPr>
              <a:t>sdn</a:t>
            </a:r>
            <a:r>
              <a:rPr lang="en-US" dirty="0">
                <a:sym typeface="Wingdings"/>
              </a:rPr>
              <a:t>-definition/</a:t>
            </a:r>
          </a:p>
          <a:p>
            <a:r>
              <a:rPr lang="en-US" dirty="0">
                <a:sym typeface="Wingdings"/>
              </a:rPr>
              <a:t>https://</a:t>
            </a:r>
            <a:r>
              <a:rPr lang="en-US" dirty="0" err="1">
                <a:sym typeface="Wingdings"/>
              </a:rPr>
              <a:t>www.networkworld.com</a:t>
            </a:r>
            <a:r>
              <a:rPr lang="en-US" dirty="0">
                <a:sym typeface="Wingdings"/>
              </a:rPr>
              <a:t>/article/3209131/</a:t>
            </a:r>
            <a:r>
              <a:rPr lang="en-US" dirty="0" err="1">
                <a:sym typeface="Wingdings"/>
              </a:rPr>
              <a:t>lan</a:t>
            </a:r>
            <a:r>
              <a:rPr lang="en-US" dirty="0">
                <a:sym typeface="Wingdings"/>
              </a:rPr>
              <a:t>-wan/what-</a:t>
            </a:r>
            <a:r>
              <a:rPr lang="en-US" dirty="0" err="1">
                <a:sym typeface="Wingdings"/>
              </a:rPr>
              <a:t>sdn</a:t>
            </a:r>
            <a:r>
              <a:rPr lang="en-US" dirty="0">
                <a:sym typeface="Wingdings"/>
              </a:rPr>
              <a:t>-is-and-where-its-</a:t>
            </a:r>
            <a:r>
              <a:rPr lang="en-US" dirty="0" err="1">
                <a:sym typeface="Wingdings"/>
              </a:rPr>
              <a:t>going.html</a:t>
            </a:r>
            <a:endParaRPr lang="en-US" dirty="0">
              <a:sym typeface="Wingdings"/>
            </a:endParaRPr>
          </a:p>
          <a:p>
            <a:endParaRPr lang="en-US" dirty="0">
              <a:sym typeface="Wingdings"/>
            </a:endParaRPr>
          </a:p>
          <a:p>
            <a:endParaRPr lang="en-US" dirty="0">
              <a:sym typeface="Wingdings"/>
            </a:endParaRPr>
          </a:p>
          <a:p>
            <a:endParaRPr lang="en-US" dirty="0">
              <a:sym typeface="Wingdings"/>
            </a:endParaRPr>
          </a:p>
          <a:p>
            <a:r>
              <a:rPr lang="en-US" dirty="0">
                <a:sym typeface="Wingdings"/>
              </a:rPr>
              <a:t>The SDN Architecture is:</a:t>
            </a:r>
          </a:p>
          <a:p>
            <a:r>
              <a:rPr lang="en-US" dirty="0">
                <a:sym typeface="Wingdings"/>
              </a:rPr>
              <a:t>DIRECTLY PROGRAMMABLE</a:t>
            </a:r>
          </a:p>
          <a:p>
            <a:endParaRPr lang="en-US" dirty="0">
              <a:sym typeface="Wingdings"/>
            </a:endParaRPr>
          </a:p>
          <a:p>
            <a:r>
              <a:rPr lang="en-US" dirty="0">
                <a:sym typeface="Wingdings"/>
              </a:rPr>
              <a:t>Network control is directly programmable because it is decoupled from forwarding functions.</a:t>
            </a:r>
          </a:p>
          <a:p>
            <a:r>
              <a:rPr lang="en-US" dirty="0">
                <a:sym typeface="Wingdings"/>
              </a:rPr>
              <a:t>AGILE</a:t>
            </a:r>
          </a:p>
          <a:p>
            <a:endParaRPr lang="en-US" dirty="0">
              <a:sym typeface="Wingdings"/>
            </a:endParaRPr>
          </a:p>
          <a:p>
            <a:r>
              <a:rPr lang="en-US" dirty="0">
                <a:sym typeface="Wingdings"/>
              </a:rPr>
              <a:t>Abstracting control from forwarding lets administrators dynamically adjust network-wide traffic flow to meet changing needs.</a:t>
            </a:r>
          </a:p>
          <a:p>
            <a:r>
              <a:rPr lang="en-US" dirty="0">
                <a:sym typeface="Wingdings"/>
              </a:rPr>
              <a:t>CENTRALLY MANAGED</a:t>
            </a:r>
          </a:p>
          <a:p>
            <a:endParaRPr lang="en-US" dirty="0">
              <a:sym typeface="Wingdings"/>
            </a:endParaRPr>
          </a:p>
          <a:p>
            <a:r>
              <a:rPr lang="en-US" dirty="0">
                <a:sym typeface="Wingdings"/>
              </a:rPr>
              <a:t>Network intelligence is (logically) centralized in software-based SDN controllers that maintain a global view of the network, which appears to applications and policy engines as a single, logical switch.</a:t>
            </a:r>
          </a:p>
          <a:p>
            <a:r>
              <a:rPr lang="en-US" dirty="0">
                <a:sym typeface="Wingdings"/>
              </a:rPr>
              <a:t>PROGRAMMATICALLY CONFIGURED</a:t>
            </a:r>
          </a:p>
          <a:p>
            <a:endParaRPr lang="en-US" dirty="0">
              <a:sym typeface="Wingdings"/>
            </a:endParaRPr>
          </a:p>
          <a:p>
            <a:r>
              <a:rPr lang="en-US" dirty="0">
                <a:sym typeface="Wingdings"/>
              </a:rPr>
              <a:t>SDN lets network managers configure, manage, secure, and optimize network resources very quickly via dynamic, automated SDN programs, which they can write themselves because the programs do not depend on proprietary software.</a:t>
            </a:r>
          </a:p>
          <a:p>
            <a:r>
              <a:rPr lang="en-US" dirty="0">
                <a:sym typeface="Wingdings"/>
              </a:rPr>
              <a:t>OPEN STANDARDS-BASED AND VENDOR-NEUTRAL</a:t>
            </a:r>
          </a:p>
          <a:p>
            <a:endParaRPr lang="en-US" dirty="0">
              <a:sym typeface="Wingdings"/>
            </a:endParaRPr>
          </a:p>
          <a:p>
            <a:r>
              <a:rPr lang="en-US" dirty="0">
                <a:sym typeface="Wingdings"/>
              </a:rPr>
              <a:t>When implemented through open standards, SDN simplifies network design and operation because instructions are provided by SDN controllers instead of multiple, vendor-specific devices and protocols.</a:t>
            </a:r>
          </a:p>
          <a:p>
            <a:endParaRPr lang="en-US" dirty="0">
              <a:sym typeface="Wingdings"/>
            </a:endParaRPr>
          </a:p>
          <a:p>
            <a:endParaRPr lang="en-US" dirty="0">
              <a:sym typeface="Wingdings"/>
            </a:endParaRPr>
          </a:p>
          <a:p>
            <a:endParaRPr lang="en-US" dirty="0">
              <a:sym typeface="Wingdings"/>
            </a:endParaRPr>
          </a:p>
          <a:p>
            <a:endParaRPr lang="en-US" dirty="0">
              <a:sym typeface="Wingdings"/>
            </a:endParaRPr>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10</a:t>
            </a:fld>
            <a:endParaRPr lang="en-US"/>
          </a:p>
        </p:txBody>
      </p:sp>
    </p:spTree>
    <p:extLst>
      <p:ext uri="{BB962C8B-B14F-4D97-AF65-F5344CB8AC3E}">
        <p14:creationId xmlns:p14="http://schemas.microsoft.com/office/powerpoint/2010/main" val="4146432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1201324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clouds are the most common way of deploying cloud computing. The cloud resources (like servers and storage) are owned and operated by a third-party cloud service provider and delivered over the Internet. Microsoft Azure is an example of a public cloud. With a public cloud, all hardware, software, and other supporting infrastructure is owned and managed by the cloud provider. In a public cloud, you share the same hardware, storage, and network devices with other organizations or cloud “tenants.” You access services and manage your account using a web browser. Public cloud deployments are frequently used to provide web-based email, online office applications, storage, and testing and development environments.</a:t>
            </a:r>
          </a:p>
          <a:p>
            <a:r>
              <a:rPr lang="en-US" dirty="0"/>
              <a:t>Advantages of public clouds:</a:t>
            </a:r>
          </a:p>
          <a:p>
            <a:endParaRPr lang="en-US" dirty="0"/>
          </a:p>
          <a:p>
            <a:r>
              <a:rPr lang="en-US" dirty="0"/>
              <a:t>    Lower costs—no need to purchase hardware or software, and you pay only for the service you use.</a:t>
            </a:r>
          </a:p>
          <a:p>
            <a:r>
              <a:rPr lang="en-US" dirty="0"/>
              <a:t>    No maintenance—your service provider provides the maintenance.</a:t>
            </a:r>
          </a:p>
          <a:p>
            <a:r>
              <a:rPr lang="en-US" dirty="0"/>
              <a:t>    Near-unlimited scalability—on-demand resources are available to meet your business needs.</a:t>
            </a:r>
          </a:p>
          <a:p>
            <a:r>
              <a:rPr lang="en-US" dirty="0"/>
              <a:t>    High reliability—a vast network of servers ensures against failure.</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382575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private cloud consists of computing resources used exclusively by one business or organization. The private cloud can be physically located at your organization’s on-site datacenter, or it can be hosted by a third-party service provider. But in a private cloud, the services and infrastructure are always maintained on a private network and the hardware and software are dedicated solely to your organization. In this way, a private cloud can make it easier for an organization to customize its resources to meet specific IT requirements. Private clouds are often used by government agencies, financial institutions, any other mid- to large-size organizations with business-critical operations seeking enhanced control over their environment.</a:t>
            </a:r>
          </a:p>
          <a:p>
            <a:r>
              <a:rPr lang="en-US" dirty="0"/>
              <a:t>Advantages of a private clouds:</a:t>
            </a:r>
          </a:p>
          <a:p>
            <a:endParaRPr lang="en-US" dirty="0"/>
          </a:p>
          <a:p>
            <a:r>
              <a:rPr lang="en-US" dirty="0"/>
              <a:t>    More flexibility—your organization can customize its cloud environment to meet specific business needs.</a:t>
            </a:r>
          </a:p>
          <a:p>
            <a:r>
              <a:rPr lang="en-US" dirty="0"/>
              <a:t>    Improved security—resources are not shared with others, so higher levels of control and security are possible.</a:t>
            </a:r>
          </a:p>
          <a:p>
            <a:r>
              <a:rPr lang="en-US" dirty="0"/>
              <a:t>    High scalability—private clouds still afford the scalability and efficiency of a public cloud.</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1016043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fountnhead.blogspot.com</a:t>
            </a:r>
            <a:r>
              <a:rPr lang="en-US" dirty="0"/>
              <a:t>/2011/03/community-cloud-real-world-</a:t>
            </a:r>
            <a:r>
              <a:rPr lang="en-US" dirty="0" err="1"/>
              <a:t>example.html</a:t>
            </a:r>
            <a:endParaRPr lang="en-US" dirty="0"/>
          </a:p>
          <a:p>
            <a:endParaRPr lang="en-US" dirty="0"/>
          </a:p>
          <a:p>
            <a:r>
              <a:rPr lang="en-US" dirty="0"/>
              <a:t>https://</a:t>
            </a:r>
            <a:r>
              <a:rPr lang="en-US" dirty="0" err="1"/>
              <a:t>er.educause.edu</a:t>
            </a:r>
            <a:r>
              <a:rPr lang="en-US" dirty="0"/>
              <a:t>/articles/2015/8/a-community-cloud-the-northwest-regional-data-center</a:t>
            </a:r>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36</a:t>
            </a:fld>
            <a:endParaRPr lang="en-US"/>
          </a:p>
        </p:txBody>
      </p:sp>
    </p:spTree>
    <p:extLst>
      <p:ext uri="{BB962C8B-B14F-4D97-AF65-F5344CB8AC3E}">
        <p14:creationId xmlns:p14="http://schemas.microsoft.com/office/powerpoint/2010/main" val="396087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called “the best of both worlds,” hybrid clouds combine on-premises infrastructure, or private clouds, with public clouds so organizations can reap the advantages of both. In a hybrid cloud, data and applications can move between private and public clouds for greater flexibility and more deployment options. For instance, you can use the public cloud for high-volume, lower-security needs such as web-based email, and the private cloud (or other on-premises infrastructure) for sensitive, business-critical operations like financial reporting. In a hybrid cloud, “cloud bursting” is also an option. This is when an application or resource runs in the private cloud until there is a spike in demand (such as seasonal event like online shopping or tax filing), at which point the organization can “burst through” to the public cloud to tap into additional computing resources.</a:t>
            </a:r>
          </a:p>
          <a:p>
            <a:r>
              <a:rPr lang="en-US" dirty="0"/>
              <a:t>Advantages of hybrid clouds:</a:t>
            </a:r>
          </a:p>
          <a:p>
            <a:endParaRPr lang="en-US" dirty="0"/>
          </a:p>
          <a:p>
            <a:r>
              <a:rPr lang="en-US" dirty="0"/>
              <a:t>    Control—your organization can maintain a private infrastructure for sensitive assets.</a:t>
            </a:r>
          </a:p>
          <a:p>
            <a:r>
              <a:rPr lang="en-US" dirty="0"/>
              <a:t>    Flexibility—you can take advantage of additional resources in the public cloud when you need them.</a:t>
            </a:r>
          </a:p>
          <a:p>
            <a:r>
              <a:rPr lang="en-US" dirty="0"/>
              <a:t>    Cost-effectiveness—with the ability to scale to the public cloud, you pay for extra computing power only when needed.</a:t>
            </a:r>
          </a:p>
          <a:p>
            <a:r>
              <a:rPr lang="en-US" dirty="0"/>
              <a:t>    Ease—transitioning to the cloud doesn’t have to be overwhelming because you can migrate gradually—phasing in workloads over time.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3697478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ways, </a:t>
            </a:r>
            <a:r>
              <a:rPr lang="en-US" dirty="0" err="1"/>
              <a:t>SaaS</a:t>
            </a:r>
            <a:r>
              <a:rPr lang="en-US" dirty="0"/>
              <a:t> is very similar to the old thin-client model of software provision, where clients, in this case usually web browsers, provide the point of access to software running on servers. </a:t>
            </a:r>
            <a:r>
              <a:rPr lang="en-US" dirty="0" err="1"/>
              <a:t>SaaS</a:t>
            </a:r>
            <a:r>
              <a:rPr lang="en-US" dirty="0"/>
              <a:t> is the most familiar form of cloud service for consumers. </a:t>
            </a:r>
            <a:r>
              <a:rPr lang="en-US" dirty="0" err="1"/>
              <a:t>SaaS</a:t>
            </a:r>
            <a:r>
              <a:rPr lang="en-US" dirty="0"/>
              <a:t> moves the task of managing software and its deployment to third-party services. Among the most familiar </a:t>
            </a:r>
            <a:r>
              <a:rPr lang="en-US" dirty="0" err="1"/>
              <a:t>SaaS</a:t>
            </a:r>
            <a:r>
              <a:rPr lang="en-US" dirty="0"/>
              <a:t> applications for business are customer relationship management applications like </a:t>
            </a:r>
            <a:r>
              <a:rPr lang="en-US" dirty="0" err="1"/>
              <a:t>Salesforce</a:t>
            </a:r>
            <a:r>
              <a:rPr lang="en-US" dirty="0"/>
              <a:t>, productivity software suites like Google Apps, and storage solutions brothers like Box and </a:t>
            </a:r>
            <a:r>
              <a:rPr lang="en-US" dirty="0" err="1"/>
              <a:t>Dropbox</a:t>
            </a:r>
            <a:r>
              <a:rPr lang="en-US" dirty="0"/>
              <a:t>.</a:t>
            </a:r>
          </a:p>
          <a:p>
            <a:endParaRPr lang="en-US" dirty="0"/>
          </a:p>
          <a:p>
            <a:r>
              <a:rPr lang="en-US" dirty="0"/>
              <a:t>Use of </a:t>
            </a:r>
            <a:r>
              <a:rPr lang="en-US" dirty="0" err="1"/>
              <a:t>SaaS</a:t>
            </a:r>
            <a:r>
              <a:rPr lang="en-US" dirty="0"/>
              <a:t> applications tends to reduce the cost of software ownership by removing the need for technical staff to manage install, manage, and upgrade software, as well as reduce the cost of licensing software. </a:t>
            </a:r>
            <a:r>
              <a:rPr lang="en-US" dirty="0" err="1"/>
              <a:t>SaaS</a:t>
            </a:r>
            <a:r>
              <a:rPr lang="en-US" dirty="0"/>
              <a:t> applications are usually provided on a subscription model.</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39</a:t>
            </a:fld>
            <a:endParaRPr lang="en-US"/>
          </a:p>
        </p:txBody>
      </p:sp>
    </p:spTree>
    <p:extLst>
      <p:ext uri="{BB962C8B-B14F-4D97-AF65-F5344CB8AC3E}">
        <p14:creationId xmlns:p14="http://schemas.microsoft.com/office/powerpoint/2010/main" val="2338514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PaaS</a:t>
            </a:r>
            <a:r>
              <a:rPr lang="en-US" dirty="0"/>
              <a:t> functions at a lower level than </a:t>
            </a:r>
            <a:r>
              <a:rPr lang="en-US" dirty="0" err="1"/>
              <a:t>SaaS</a:t>
            </a:r>
            <a:r>
              <a:rPr lang="en-US" dirty="0"/>
              <a:t>, typically providing a platform on which software can be developed and deployed. </a:t>
            </a:r>
            <a:r>
              <a:rPr lang="en-US" dirty="0" err="1"/>
              <a:t>PaaS</a:t>
            </a:r>
            <a:r>
              <a:rPr lang="en-US" dirty="0"/>
              <a:t> providers abstract much of the work of dealing with servers and give clients an environment in which the operating system and server software, as well as the underlying server hardware and network infrastructure are taken care of, leaving users free to focus on the business side of scalability, and the application development of their product or service.</a:t>
            </a:r>
          </a:p>
          <a:p>
            <a:endParaRPr lang="en-US" dirty="0"/>
          </a:p>
          <a:p>
            <a:r>
              <a:rPr lang="en-US" dirty="0"/>
              <a:t>As with most cloud services, </a:t>
            </a:r>
            <a:r>
              <a:rPr lang="en-US" dirty="0" err="1"/>
              <a:t>PaaS</a:t>
            </a:r>
            <a:r>
              <a:rPr lang="en-US" dirty="0"/>
              <a:t> is built on top of virtualization technology. Businesses can requisition resources as they need them, scaling as demand grows, rather than investing in hardware with redundant resources.</a:t>
            </a:r>
          </a:p>
          <a:p>
            <a:endParaRPr lang="en-US" dirty="0"/>
          </a:p>
          <a:p>
            <a:r>
              <a:rPr lang="en-US" dirty="0"/>
              <a:t>Examples of </a:t>
            </a:r>
            <a:r>
              <a:rPr lang="en-US" dirty="0" err="1"/>
              <a:t>PaaS</a:t>
            </a:r>
            <a:r>
              <a:rPr lang="en-US" dirty="0"/>
              <a:t> providers include </a:t>
            </a:r>
            <a:r>
              <a:rPr lang="en-US" dirty="0" err="1"/>
              <a:t>Heroku</a:t>
            </a:r>
            <a:r>
              <a:rPr lang="en-US" dirty="0"/>
              <a:t>, Google App Engine, and Red Hat’s </a:t>
            </a:r>
            <a:r>
              <a:rPr lang="en-US" dirty="0" err="1"/>
              <a:t>OpenShift</a:t>
            </a:r>
            <a:r>
              <a:rPr lang="en-US" dirty="0"/>
              <a:t>.</a:t>
            </a:r>
          </a:p>
        </p:txBody>
      </p:sp>
      <p:sp>
        <p:nvSpPr>
          <p:cNvPr id="4" name="Slide Number Placeholder 3"/>
          <p:cNvSpPr>
            <a:spLocks noGrp="1"/>
          </p:cNvSpPr>
          <p:nvPr>
            <p:ph type="sldNum" sz="quarter" idx="10"/>
          </p:nvPr>
        </p:nvSpPr>
        <p:spPr/>
        <p:txBody>
          <a:bodyPr/>
          <a:lstStyle/>
          <a:p>
            <a:fld id="{006BE02D-20C0-F840-AFAC-BEA99C74FDC2}" type="slidenum">
              <a:rPr lang="en-US" smtClean="0"/>
              <a:pPr/>
              <a:t>40</a:t>
            </a:fld>
            <a:endParaRPr lang="en-US"/>
          </a:p>
        </p:txBody>
      </p:sp>
    </p:spTree>
    <p:extLst>
      <p:ext uri="{BB962C8B-B14F-4D97-AF65-F5344CB8AC3E}">
        <p14:creationId xmlns:p14="http://schemas.microsoft.com/office/powerpoint/2010/main" val="2480758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down the stack, we get to the fundamental building blocks for cloud services. </a:t>
            </a:r>
            <a:r>
              <a:rPr lang="en-US" dirty="0" err="1"/>
              <a:t>IaaS</a:t>
            </a:r>
            <a:r>
              <a:rPr lang="en-US" dirty="0"/>
              <a:t> is comprised of highly automated and scalable compute resources, complemented by cloud storage and network capability which can be self-provisioned, metered, and available on-demand.</a:t>
            </a:r>
          </a:p>
          <a:p>
            <a:endParaRPr lang="en-US" dirty="0"/>
          </a:p>
          <a:p>
            <a:r>
              <a:rPr lang="en-US" dirty="0" err="1"/>
              <a:t>IaaS</a:t>
            </a:r>
            <a:r>
              <a:rPr lang="en-US" dirty="0"/>
              <a:t> providers offer these cloud servers and their associated resources via dashboard and/or API. </a:t>
            </a:r>
            <a:r>
              <a:rPr lang="en-US" dirty="0" err="1"/>
              <a:t>IaaS</a:t>
            </a:r>
            <a:r>
              <a:rPr lang="en-US" dirty="0"/>
              <a:t> clients have direct access to their servers and storage, just as they would with traditional servers but gain access to a much higher order of scalability. Users of </a:t>
            </a:r>
            <a:r>
              <a:rPr lang="en-US" dirty="0" err="1"/>
              <a:t>IaaS</a:t>
            </a:r>
            <a:r>
              <a:rPr lang="en-US" dirty="0"/>
              <a:t> can outsource and build a “virtual data center” in the cloud and have access to many of the same technologies and resource capabilities of a traditional data center without having to invest in capacity planning or the physical maintenance and management of it.</a:t>
            </a:r>
          </a:p>
          <a:p>
            <a:endParaRPr lang="en-US" dirty="0"/>
          </a:p>
          <a:p>
            <a:r>
              <a:rPr lang="en-US" dirty="0" err="1"/>
              <a:t>IaaS</a:t>
            </a:r>
            <a:r>
              <a:rPr lang="en-US" dirty="0"/>
              <a:t> is the most flexible cloud computing model and allows for automated deployment of servers, processing power, storage, and networking. </a:t>
            </a:r>
            <a:r>
              <a:rPr lang="en-US" dirty="0" err="1"/>
              <a:t>IaaS</a:t>
            </a:r>
            <a:r>
              <a:rPr lang="en-US" dirty="0"/>
              <a:t> clients have true control over their infrastructure than users of </a:t>
            </a:r>
            <a:r>
              <a:rPr lang="en-US" dirty="0" err="1"/>
              <a:t>PaaS</a:t>
            </a:r>
            <a:r>
              <a:rPr lang="en-US" dirty="0"/>
              <a:t> or </a:t>
            </a:r>
            <a:r>
              <a:rPr lang="en-US" dirty="0" err="1"/>
              <a:t>SaaS</a:t>
            </a:r>
            <a:r>
              <a:rPr lang="en-US" dirty="0"/>
              <a:t> services. The main uses of </a:t>
            </a:r>
            <a:r>
              <a:rPr lang="en-US" dirty="0" err="1"/>
              <a:t>IaaS</a:t>
            </a:r>
            <a:r>
              <a:rPr lang="en-US" dirty="0"/>
              <a:t> include the actual development and deployment of </a:t>
            </a:r>
            <a:r>
              <a:rPr lang="en-US" dirty="0" err="1"/>
              <a:t>PaaS</a:t>
            </a:r>
            <a:r>
              <a:rPr lang="en-US" dirty="0"/>
              <a:t>, </a:t>
            </a:r>
            <a:r>
              <a:rPr lang="en-US" dirty="0" err="1"/>
              <a:t>SaaS</a:t>
            </a:r>
            <a:r>
              <a:rPr lang="en-US" dirty="0"/>
              <a:t>, and web-scale applications.</a:t>
            </a:r>
          </a:p>
          <a:p>
            <a:endParaRPr lang="en-US" dirty="0"/>
          </a:p>
          <a:p>
            <a:r>
              <a:rPr lang="en-US" dirty="0"/>
              <a:t>There are a lot of providers offering Infrastructure as a Service such as </a:t>
            </a:r>
            <a:r>
              <a:rPr lang="en-US" dirty="0" err="1"/>
              <a:t>Navisite</a:t>
            </a:r>
            <a:r>
              <a:rPr lang="en-US" dirty="0"/>
              <a:t>, </a:t>
            </a:r>
            <a:r>
              <a:rPr lang="en-US" dirty="0" err="1"/>
              <a:t>exoscale</a:t>
            </a:r>
            <a:r>
              <a:rPr lang="en-US" dirty="0"/>
              <a:t>, and </a:t>
            </a:r>
            <a:r>
              <a:rPr lang="en-US" dirty="0" err="1"/>
              <a:t>Softlayer</a:t>
            </a:r>
            <a:r>
              <a:rPr lang="en-US" dirty="0"/>
              <a:t> reach with their own unique value proposition and service portfolio to choose from.</a:t>
            </a:r>
          </a:p>
          <a:p>
            <a:endParaRPr lang="en-US" dirty="0"/>
          </a:p>
          <a:p>
            <a:r>
              <a:rPr lang="en-US" dirty="0" err="1"/>
              <a:t>ComputeNext</a:t>
            </a:r>
            <a:r>
              <a:rPr lang="en-US" dirty="0"/>
              <a:t> provides a brokerage service for </a:t>
            </a:r>
            <a:r>
              <a:rPr lang="en-US" dirty="0" err="1"/>
              <a:t>IaaS</a:t>
            </a:r>
            <a:r>
              <a:rPr lang="en-US" dirty="0"/>
              <a:t>, so that you can be sure you’re choosing the right </a:t>
            </a:r>
            <a:r>
              <a:rPr lang="en-US" dirty="0" err="1"/>
              <a:t>IaaS</a:t>
            </a:r>
            <a:r>
              <a:rPr lang="en-US" dirty="0"/>
              <a:t> provider for your application needs. With normalized access to over 20 cloud providers from a single API you can compare price and performance across providers to find the best fit – and then build and deploy without getting locked in to just one platform.</a:t>
            </a:r>
          </a:p>
        </p:txBody>
      </p:sp>
      <p:sp>
        <p:nvSpPr>
          <p:cNvPr id="4" name="Slide Number Placeholder 3"/>
          <p:cNvSpPr>
            <a:spLocks noGrp="1"/>
          </p:cNvSpPr>
          <p:nvPr>
            <p:ph type="sldNum" sz="quarter" idx="10"/>
          </p:nvPr>
        </p:nvSpPr>
        <p:spPr/>
        <p:txBody>
          <a:bodyPr/>
          <a:lstStyle/>
          <a:p>
            <a:fld id="{006BE02D-20C0-F840-AFAC-BEA99C74FDC2}" type="slidenum">
              <a:rPr lang="en-US" smtClean="0"/>
              <a:pPr/>
              <a:t>41</a:t>
            </a:fld>
            <a:endParaRPr lang="en-US"/>
          </a:p>
        </p:txBody>
      </p:sp>
    </p:spTree>
    <p:extLst>
      <p:ext uri="{BB962C8B-B14F-4D97-AF65-F5344CB8AC3E}">
        <p14:creationId xmlns:p14="http://schemas.microsoft.com/office/powerpoint/2010/main" val="2321414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43</a:t>
            </a:fld>
            <a:endParaRPr lang="en-US"/>
          </a:p>
        </p:txBody>
      </p:sp>
    </p:spTree>
    <p:extLst>
      <p:ext uri="{BB962C8B-B14F-4D97-AF65-F5344CB8AC3E}">
        <p14:creationId xmlns:p14="http://schemas.microsoft.com/office/powerpoint/2010/main" val="277742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a:rPr>
              <a:t>VIDEO:</a:t>
            </a:r>
          </a:p>
          <a:p>
            <a:r>
              <a:rPr lang="en-US" b="1" i="1" dirty="0">
                <a:sym typeface="Wingdings"/>
              </a:rPr>
              <a:t>https://</a:t>
            </a:r>
            <a:r>
              <a:rPr lang="en-US" b="1" i="1" dirty="0" err="1">
                <a:sym typeface="Wingdings"/>
              </a:rPr>
              <a:t>www.youtube.com</a:t>
            </a:r>
            <a:r>
              <a:rPr lang="en-US" b="1" i="1" dirty="0">
                <a:sym typeface="Wingdings"/>
              </a:rPr>
              <a:t>/</a:t>
            </a:r>
            <a:r>
              <a:rPr lang="en-US" b="1" i="1" dirty="0" err="1">
                <a:sym typeface="Wingdings"/>
              </a:rPr>
              <a:t>watch?v</a:t>
            </a:r>
            <a:r>
              <a:rPr lang="en-US" b="1" i="1" dirty="0">
                <a:sym typeface="Wingdings"/>
              </a:rPr>
              <a:t>=zjeBGkS4LAA  AI in 101 seconds</a:t>
            </a:r>
          </a:p>
          <a:p>
            <a:endParaRPr lang="en-US" dirty="0"/>
          </a:p>
          <a:p>
            <a:endParaRPr lang="en-US" dirty="0"/>
          </a:p>
          <a:p>
            <a:endParaRPr lang="en-US" dirty="0"/>
          </a:p>
          <a:p>
            <a:r>
              <a:rPr lang="en-US" dirty="0"/>
              <a:t>https://</a:t>
            </a:r>
            <a:r>
              <a:rPr lang="en-US" dirty="0" err="1"/>
              <a:t>www.youtube.com</a:t>
            </a:r>
            <a:r>
              <a:rPr lang="en-US" dirty="0"/>
              <a:t>/</a:t>
            </a:r>
            <a:r>
              <a:rPr lang="en-US" dirty="0" err="1"/>
              <a:t>watch?v</a:t>
            </a:r>
            <a:r>
              <a:rPr lang="en-US" dirty="0"/>
              <a:t>=-</a:t>
            </a:r>
            <a:r>
              <a:rPr lang="en-US" dirty="0" err="1"/>
              <a:t>SgkLEuhfbg</a:t>
            </a:r>
            <a:r>
              <a:rPr lang="en-US" dirty="0"/>
              <a:t> </a:t>
            </a:r>
            <a:r>
              <a:rPr lang="en-US" dirty="0">
                <a:sym typeface="Wingdings"/>
              </a:rPr>
              <a:t> Machine Learning versus</a:t>
            </a:r>
            <a:r>
              <a:rPr lang="en-US" baseline="0" dirty="0">
                <a:sym typeface="Wingdings"/>
              </a:rPr>
              <a:t> Deep Learning</a:t>
            </a:r>
          </a:p>
          <a:p>
            <a:endParaRPr lang="en-US" baseline="0" dirty="0">
              <a:sym typeface="Wingdings"/>
            </a:endParaRPr>
          </a:p>
          <a:p>
            <a:r>
              <a:rPr lang="en-US" dirty="0"/>
              <a:t>https://</a:t>
            </a:r>
            <a:r>
              <a:rPr lang="en-US" dirty="0" err="1"/>
              <a:t>www.youtube.com</a:t>
            </a:r>
            <a:r>
              <a:rPr lang="en-US" dirty="0"/>
              <a:t>/</a:t>
            </a:r>
            <a:r>
              <a:rPr lang="en-US" dirty="0" err="1"/>
              <a:t>watch?v</a:t>
            </a:r>
            <a:r>
              <a:rPr lang="en-US" dirty="0"/>
              <a:t>=fvtrRGmv7aU </a:t>
            </a:r>
            <a:r>
              <a:rPr lang="en-US" dirty="0">
                <a:sym typeface="Wingdings"/>
              </a:rPr>
              <a:t> What is AI? BBC</a:t>
            </a:r>
          </a:p>
          <a:p>
            <a:endParaRPr lang="en-US" dirty="0">
              <a:sym typeface="Wingdings"/>
            </a:endParaRPr>
          </a:p>
          <a:p>
            <a:r>
              <a:rPr lang="en-US" dirty="0">
                <a:sym typeface="Wingdings"/>
              </a:rPr>
              <a:t>https://</a:t>
            </a:r>
            <a:r>
              <a:rPr lang="en-US" dirty="0" err="1">
                <a:sym typeface="Wingdings"/>
              </a:rPr>
              <a:t>www.youtube.com</a:t>
            </a:r>
            <a:r>
              <a:rPr lang="en-US" dirty="0">
                <a:sym typeface="Wingdings"/>
              </a:rPr>
              <a:t>/</a:t>
            </a:r>
            <a:r>
              <a:rPr lang="en-US" dirty="0" err="1">
                <a:sym typeface="Wingdings"/>
              </a:rPr>
              <a:t>watch?v</a:t>
            </a:r>
            <a:r>
              <a:rPr lang="en-US" dirty="0">
                <a:sym typeface="Wingdings"/>
              </a:rPr>
              <a:t>=zjeBGkS4LAA  AI in 101 seconds</a:t>
            </a:r>
          </a:p>
          <a:p>
            <a:endParaRPr lang="en-US" dirty="0">
              <a:sym typeface="Wingdings"/>
            </a:endParaRPr>
          </a:p>
          <a:p>
            <a:r>
              <a:rPr lang="en-US" dirty="0">
                <a:sym typeface="Wingdings"/>
              </a:rPr>
              <a:t>https://</a:t>
            </a:r>
            <a:r>
              <a:rPr lang="en-US" dirty="0" err="1">
                <a:sym typeface="Wingdings"/>
              </a:rPr>
              <a:t>www.youtube.com</a:t>
            </a:r>
            <a:r>
              <a:rPr lang="en-US" dirty="0">
                <a:sym typeface="Wingdings"/>
              </a:rPr>
              <a:t>/</a:t>
            </a:r>
            <a:r>
              <a:rPr lang="en-US" dirty="0" err="1">
                <a:sym typeface="Wingdings"/>
              </a:rPr>
              <a:t>watch?v</a:t>
            </a:r>
            <a:r>
              <a:rPr lang="en-US" dirty="0">
                <a:sym typeface="Wingdings"/>
              </a:rPr>
              <a:t>=ROaw4if2o7E  What are AI and Big Data?</a:t>
            </a:r>
          </a:p>
          <a:p>
            <a:endParaRPr lang="en-US" dirty="0">
              <a:sym typeface="Wingdings"/>
            </a:endParaRPr>
          </a:p>
          <a:p>
            <a:r>
              <a:rPr lang="en-US" dirty="0">
                <a:sym typeface="Wingdings"/>
              </a:rPr>
              <a:t>Artificial intelligence (AI) is an area of computer science that emphasizes the creation of intelligent machines that work and react like humans.</a:t>
            </a:r>
          </a:p>
          <a:p>
            <a:endParaRPr lang="en-US" dirty="0">
              <a:sym typeface="Wingdings"/>
            </a:endParaRPr>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11</a:t>
            </a:fld>
            <a:endParaRPr lang="en-US"/>
          </a:p>
        </p:txBody>
      </p:sp>
    </p:spTree>
    <p:extLst>
      <p:ext uri="{BB962C8B-B14F-4D97-AF65-F5344CB8AC3E}">
        <p14:creationId xmlns:p14="http://schemas.microsoft.com/office/powerpoint/2010/main" val="2721177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https://</a:t>
            </a:r>
            <a:r>
              <a:rPr lang="en-US" b="1" i="1" dirty="0" err="1"/>
              <a:t>www.youtube.com</a:t>
            </a:r>
            <a:r>
              <a:rPr lang="en-US" b="1" i="1" dirty="0"/>
              <a:t>/</a:t>
            </a:r>
            <a:r>
              <a:rPr lang="en-US" b="1" i="1" dirty="0" err="1"/>
              <a:t>watch?v</a:t>
            </a:r>
            <a:r>
              <a:rPr lang="en-US" b="1" i="1" dirty="0"/>
              <a:t>=lD9KAnkZUjU</a:t>
            </a:r>
          </a:p>
          <a:p>
            <a:endParaRPr lang="en-US" b="1" i="1" dirty="0"/>
          </a:p>
          <a:p>
            <a:endParaRPr lang="en-US" b="1" i="1" dirty="0"/>
          </a:p>
          <a:p>
            <a:r>
              <a:rPr lang="en-US" b="1" i="1" dirty="0"/>
              <a:t>http://</a:t>
            </a:r>
            <a:r>
              <a:rPr lang="en-US" b="1" i="1" dirty="0" err="1"/>
              <a:t>usblogs.pwc.com</a:t>
            </a:r>
            <a:r>
              <a:rPr lang="en-US" b="1" i="1" dirty="0"/>
              <a:t>/emerging-technology/a-primer-on-</a:t>
            </a:r>
            <a:r>
              <a:rPr lang="en-US" b="1" i="1" dirty="0" err="1"/>
              <a:t>blockchain</a:t>
            </a:r>
            <a:r>
              <a:rPr lang="en-US" b="1" i="1" dirty="0"/>
              <a:t>-</a:t>
            </a:r>
            <a:r>
              <a:rPr lang="en-US" b="1" i="1" dirty="0" err="1"/>
              <a:t>infographic</a:t>
            </a:r>
            <a:r>
              <a:rPr lang="en-US" b="1" i="1"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12</a:t>
            </a:fld>
            <a:endParaRPr lang="en-US"/>
          </a:p>
        </p:txBody>
      </p:sp>
    </p:spTree>
    <p:extLst>
      <p:ext uri="{BB962C8B-B14F-4D97-AF65-F5344CB8AC3E}">
        <p14:creationId xmlns:p14="http://schemas.microsoft.com/office/powerpoint/2010/main" val="136061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For two men in the room, a Compaq marketing executive named George </a:t>
            </a:r>
            <a:r>
              <a:rPr lang="en-US" dirty="0" err="1"/>
              <a:t>Favaloro</a:t>
            </a:r>
            <a:r>
              <a:rPr lang="en-US" dirty="0"/>
              <a:t> and a young technologist named Sean O’Sullivan, cloud computing would have dramatically different outcomes. For Compaq, it was the start of a $2-billion-a-year business selling servers to Internet providers. For O’Sullivan’s startup venture, it was a step toward disenchantment and insolvency.</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62238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Instead of buying,</a:t>
            </a:r>
            <a:r>
              <a:rPr lang="en-US" baseline="0" dirty="0"/>
              <a:t> owning and maintaining your own data centers and servers. Organizations can acquire technology such as compute power, storage, databases and other services on as needed basis.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73134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50807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It it similar to how consumers</a:t>
            </a:r>
            <a:r>
              <a:rPr lang="en-US" baseline="0" dirty="0"/>
              <a:t> flip a switch to turn on lights in their home and the power company sends electricity. With Cloud Computing, </a:t>
            </a:r>
            <a:r>
              <a:rPr lang="en-US" baseline="0" dirty="0" err="1"/>
              <a:t>ePLDT</a:t>
            </a:r>
            <a:r>
              <a:rPr lang="en-US" baseline="0" dirty="0"/>
              <a:t> manages and maintains the technology infrastructure in a secure environment and businesses access these resources via the internet to build and run their application. Capacity can grow and shrink instantly and the user only pay for what </a:t>
            </a:r>
            <a:r>
              <a:rPr lang="en-US" baseline="0"/>
              <a:t>they use.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155490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1447558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2617" y="8940800"/>
            <a:ext cx="20879593" cy="1447800"/>
          </a:xfrm>
        </p:spPr>
        <p:txBody>
          <a:bodyPr anchor="ctr">
            <a:normAutofit/>
          </a:bodyPr>
          <a:lstStyle>
            <a:lvl1pPr algn="l">
              <a:lnSpc>
                <a:spcPct val="100000"/>
              </a:lnSpc>
              <a:defRPr sz="7100" b="1" i="0">
                <a:solidFill>
                  <a:srgbClr val="FFFFFF"/>
                </a:solidFill>
                <a:latin typeface="Avenir Black" charset="0"/>
                <a:ea typeface="Avenir Black" charset="0"/>
                <a:cs typeface="Avenir Black" charset="0"/>
              </a:defRPr>
            </a:lvl1pPr>
          </a:lstStyle>
          <a:p>
            <a:r>
              <a:rPr lang="en-US"/>
              <a:t>CLICK TO ADD TITLE</a:t>
            </a:r>
          </a:p>
        </p:txBody>
      </p:sp>
      <p:sp>
        <p:nvSpPr>
          <p:cNvPr id="3" name="Subtitle 2"/>
          <p:cNvSpPr>
            <a:spLocks noGrp="1"/>
          </p:cNvSpPr>
          <p:nvPr>
            <p:ph type="subTitle" idx="1"/>
          </p:nvPr>
        </p:nvSpPr>
        <p:spPr>
          <a:xfrm>
            <a:off x="1802617" y="10414009"/>
            <a:ext cx="20879593" cy="814014"/>
          </a:xfrm>
        </p:spPr>
        <p:txBody>
          <a:bodyPr anchor="ctr">
            <a:normAutofit/>
          </a:bodyPr>
          <a:lstStyle>
            <a:lvl1pPr marL="0" indent="0" algn="l">
              <a:buNone/>
              <a:defRPr sz="3600">
                <a:solidFill>
                  <a:srgbClr val="FFFFFF"/>
                </a:solidFill>
                <a:latin typeface="Avenir Book" charset="0"/>
                <a:ea typeface="Avenir Book" charset="0"/>
                <a:cs typeface="Avenir Book" charset="0"/>
              </a:defRPr>
            </a:lvl1pPr>
            <a:lvl2pPr marL="913303" indent="0" algn="ctr">
              <a:buNone/>
              <a:defRPr sz="4000"/>
            </a:lvl2pPr>
            <a:lvl3pPr marL="1826605" indent="0" algn="ctr">
              <a:buNone/>
              <a:defRPr sz="3600"/>
            </a:lvl3pPr>
            <a:lvl4pPr marL="2739908" indent="0" algn="ctr">
              <a:buNone/>
              <a:defRPr sz="3100"/>
            </a:lvl4pPr>
            <a:lvl5pPr marL="3653213" indent="0" algn="ctr">
              <a:buNone/>
              <a:defRPr sz="3100"/>
            </a:lvl5pPr>
            <a:lvl6pPr marL="4566513" indent="0" algn="ctr">
              <a:buNone/>
              <a:defRPr sz="3100"/>
            </a:lvl6pPr>
            <a:lvl7pPr marL="5479816" indent="0" algn="ctr">
              <a:buNone/>
              <a:defRPr sz="3100"/>
            </a:lvl7pPr>
            <a:lvl8pPr marL="6393126" indent="0" algn="ctr">
              <a:buNone/>
              <a:defRPr sz="3100"/>
            </a:lvl8pPr>
            <a:lvl9pPr marL="7306428" indent="0" algn="ctr">
              <a:buNone/>
              <a:defRPr sz="3100"/>
            </a:lvl9pPr>
          </a:lstStyle>
          <a:p>
            <a:r>
              <a:rPr lang="en-US"/>
              <a:t>Click to edit Master subtitle style</a:t>
            </a:r>
          </a:p>
        </p:txBody>
      </p:sp>
      <p:sp>
        <p:nvSpPr>
          <p:cNvPr id="11" name="TextBox 10"/>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6" name="Picture 5"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7215" y="554558"/>
            <a:ext cx="4048863" cy="111748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436" y="493905"/>
            <a:ext cx="1880231" cy="2110038"/>
          </a:xfrm>
          <a:prstGeom prst="rect">
            <a:avLst/>
          </a:prstGeom>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5" name="Footer Placeholder 4"/>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6" name="Slide Number Placeholder 5"/>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68" y="730250"/>
            <a:ext cx="5256431"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5967"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5" name="Footer Placeholder 4"/>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6" name="Slide Number Placeholder 5"/>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13467524" y="44613"/>
            <a:ext cx="11088797" cy="13491342"/>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efault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3072899" y="1449183"/>
            <a:ext cx="7076661" cy="10416210"/>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5" name="Picture Placeholder 8"/>
          <p:cNvSpPr>
            <a:spLocks noGrp="1"/>
          </p:cNvSpPr>
          <p:nvPr>
            <p:ph type="pic" sz="quarter" idx="18"/>
          </p:nvPr>
        </p:nvSpPr>
        <p:spPr>
          <a:xfrm>
            <a:off x="2281302" y="3335262"/>
            <a:ext cx="4496578" cy="5216032"/>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3" name="Rectangle 2"/>
          <p:cNvSpPr/>
          <p:nvPr userDrawn="1"/>
        </p:nvSpPr>
        <p:spPr>
          <a:xfrm>
            <a:off x="11285035" y="579864"/>
            <a:ext cx="1895706"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2" name="Picture Placeholder 13"/>
          <p:cNvSpPr>
            <a:spLocks noGrp="1"/>
          </p:cNvSpPr>
          <p:nvPr>
            <p:ph type="pic" sz="quarter" idx="13"/>
          </p:nvPr>
        </p:nvSpPr>
        <p:spPr>
          <a:xfrm>
            <a:off x="12178229" y="0"/>
            <a:ext cx="12199433" cy="13716000"/>
          </a:xfrm>
          <a:prstGeom prst="rect">
            <a:avLst/>
          </a:prstGeo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 y="0"/>
            <a:ext cx="12168236"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01602"/>
            <a:ext cx="10613571" cy="12242800"/>
          </a:xfrm>
          <a:solidFill>
            <a:schemeClr val="bg1">
              <a:lumMod val="95000"/>
            </a:schemeClr>
          </a:solidFill>
        </p:spPr>
        <p:txBody>
          <a:bodyPr>
            <a:normAutofit/>
          </a:bodyPr>
          <a:lstStyle>
            <a:lvl1pPr>
              <a:defRPr sz="2400"/>
            </a:lvl1pPr>
          </a:lstStyle>
          <a:p>
            <a:endParaRPr lang="en-US"/>
          </a:p>
        </p:txBody>
      </p:sp>
      <p:sp>
        <p:nvSpPr>
          <p:cNvPr id="3" name="Date Placeholder 2"/>
          <p:cNvSpPr>
            <a:spLocks noGrp="1"/>
          </p:cNvSpPr>
          <p:nvPr>
            <p:ph type="dt" sz="half" idx="11"/>
          </p:nvPr>
        </p:nvSpPr>
        <p:spPr>
          <a:xfrm>
            <a:off x="15095951" y="12681247"/>
            <a:ext cx="5484971" cy="730250"/>
          </a:xfrm>
          <a:prstGeom prst="rect">
            <a:avLst/>
          </a:prstGeom>
        </p:spPr>
        <p:txBody>
          <a:bodyPr lIns="91356" tIns="45672" rIns="91356" bIns="45672"/>
          <a:lstStyle/>
          <a:p>
            <a:r>
              <a:rPr lang="en-US"/>
              <a:t>Date</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64079" y="76202"/>
            <a:ext cx="10613571" cy="12192000"/>
          </a:xfrm>
          <a:solidFill>
            <a:schemeClr val="bg1">
              <a:lumMod val="95000"/>
            </a:schemeClr>
          </a:solidFill>
        </p:spPr>
        <p:txBody>
          <a:bodyPr>
            <a:normAutofit/>
          </a:bodyPr>
          <a:lstStyle>
            <a:lvl1pPr>
              <a:defRPr sz="2400"/>
            </a:lvl1pPr>
          </a:lstStyle>
          <a:p>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Picture v4">
    <p:bg>
      <p:bgPr>
        <a:solidFill>
          <a:srgbClr val="FFFFFF"/>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50"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3" name="Rectangle 2"/>
          <p:cNvSpPr/>
          <p:nvPr userDrawn="1"/>
        </p:nvSpPr>
        <p:spPr>
          <a:xfrm>
            <a:off x="0" y="12199443"/>
            <a:ext cx="24377650" cy="15165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smtClean="0"/>
              <a:t>4/1/19</a:t>
            </a:fld>
            <a:endParaRPr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rvices Features">
    <p:spTree>
      <p:nvGrpSpPr>
        <p:cNvPr id="1" name=""/>
        <p:cNvGrpSpPr/>
        <p:nvPr/>
      </p:nvGrpSpPr>
      <p:grpSpPr>
        <a:xfrm>
          <a:off x="0" y="0"/>
          <a:ext cx="0" cy="0"/>
          <a:chOff x="0" y="0"/>
          <a:chExt cx="0" cy="0"/>
        </a:xfrm>
      </p:grpSpPr>
      <p:sp>
        <p:nvSpPr>
          <p:cNvPr id="8" name="Picture Placeholder 13"/>
          <p:cNvSpPr>
            <a:spLocks noGrp="1"/>
          </p:cNvSpPr>
          <p:nvPr>
            <p:ph type="pic" sz="quarter" idx="16"/>
          </p:nvPr>
        </p:nvSpPr>
        <p:spPr>
          <a:xfrm>
            <a:off x="0" y="7289800"/>
            <a:ext cx="24377650"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Company">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Background with image">
    <p:spTree>
      <p:nvGrpSpPr>
        <p:cNvPr id="1" name=""/>
        <p:cNvGrpSpPr/>
        <p:nvPr/>
      </p:nvGrpSpPr>
      <p:grpSpPr>
        <a:xfrm>
          <a:off x="0" y="0"/>
          <a:ext cx="0" cy="0"/>
          <a:chOff x="0" y="0"/>
          <a:chExt cx="0" cy="0"/>
        </a:xfrm>
      </p:grpSpPr>
      <p:sp>
        <p:nvSpPr>
          <p:cNvPr id="7" name="Picture Placeholder 13"/>
          <p:cNvSpPr>
            <a:spLocks noGrp="1"/>
          </p:cNvSpPr>
          <p:nvPr>
            <p:ph type="pic" sz="quarter" idx="22"/>
          </p:nvPr>
        </p:nvSpPr>
        <p:spPr>
          <a:xfrm>
            <a:off x="0" y="0"/>
            <a:ext cx="24377650" cy="13716000"/>
          </a:xfrm>
          <a:effectLst/>
        </p:spPr>
        <p:txBody>
          <a:bodyPr>
            <a:normAutofit/>
          </a:bodyPr>
          <a:lstStyle>
            <a:lvl1pPr marL="0" indent="0">
              <a:buNone/>
              <a:defRPr sz="2900">
                <a:ln>
                  <a:noFill/>
                </a:ln>
                <a:solidFill>
                  <a:schemeClr val="bg1">
                    <a:lumMod val="85000"/>
                  </a:schemeClr>
                </a:solidFill>
              </a:defRPr>
            </a:lvl1pPr>
          </a:lstStyle>
          <a:p>
            <a:endParaRPr lang="en-US"/>
          </a:p>
        </p:txBody>
      </p:sp>
      <p:sp>
        <p:nvSpPr>
          <p:cNvPr id="4" name="Rectangle 3"/>
          <p:cNvSpPr/>
          <p:nvPr userDrawn="1"/>
        </p:nvSpPr>
        <p:spPr>
          <a:xfrm>
            <a:off x="0" y="12244049"/>
            <a:ext cx="24377650" cy="1471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2209415" y="0"/>
            <a:ext cx="12168236"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act Us-Boos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1431918" y="153884"/>
            <a:ext cx="11724935" cy="13428668"/>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4934" h="13428667">
                <a:moveTo>
                  <a:pt x="8955694" y="2976334"/>
                </a:moveTo>
                <a:lnTo>
                  <a:pt x="3330999" y="12125956"/>
                </a:lnTo>
                <a:lnTo>
                  <a:pt x="3074428" y="11690634"/>
                </a:lnTo>
                <a:lnTo>
                  <a:pt x="8133670" y="3460824"/>
                </a:lnTo>
                <a:close/>
                <a:moveTo>
                  <a:pt x="6613112" y="2045671"/>
                </a:moveTo>
                <a:lnTo>
                  <a:pt x="988418" y="11195294"/>
                </a:lnTo>
                <a:lnTo>
                  <a:pt x="731845" y="10759973"/>
                </a:lnTo>
                <a:lnTo>
                  <a:pt x="5791089" y="2530161"/>
                </a:lnTo>
                <a:close/>
                <a:moveTo>
                  <a:pt x="10347090" y="1955479"/>
                </a:moveTo>
                <a:lnTo>
                  <a:pt x="3290281" y="13428667"/>
                </a:lnTo>
                <a:lnTo>
                  <a:pt x="2991235" y="12921283"/>
                </a:lnTo>
                <a:lnTo>
                  <a:pt x="9388443" y="2520493"/>
                </a:lnTo>
                <a:close/>
                <a:moveTo>
                  <a:pt x="9016568" y="1717422"/>
                </a:moveTo>
                <a:lnTo>
                  <a:pt x="3391873" y="10867044"/>
                </a:lnTo>
                <a:lnTo>
                  <a:pt x="3135302" y="10431723"/>
                </a:lnTo>
                <a:lnTo>
                  <a:pt x="8194543" y="2201912"/>
                </a:lnTo>
                <a:close/>
                <a:moveTo>
                  <a:pt x="8004509" y="1024816"/>
                </a:moveTo>
                <a:lnTo>
                  <a:pt x="947699" y="12498007"/>
                </a:lnTo>
                <a:lnTo>
                  <a:pt x="648653" y="11990622"/>
                </a:lnTo>
                <a:lnTo>
                  <a:pt x="7045862" y="1589830"/>
                </a:lnTo>
                <a:close/>
                <a:moveTo>
                  <a:pt x="11724934" y="930662"/>
                </a:moveTo>
                <a:lnTo>
                  <a:pt x="4668125" y="12403851"/>
                </a:lnTo>
                <a:lnTo>
                  <a:pt x="4369080" y="11896466"/>
                </a:lnTo>
                <a:lnTo>
                  <a:pt x="10766288" y="1495676"/>
                </a:lnTo>
                <a:close/>
                <a:moveTo>
                  <a:pt x="6673985" y="786761"/>
                </a:moveTo>
                <a:lnTo>
                  <a:pt x="1049293" y="9936384"/>
                </a:lnTo>
                <a:lnTo>
                  <a:pt x="792719" y="9501062"/>
                </a:lnTo>
                <a:lnTo>
                  <a:pt x="5851961" y="1271251"/>
                </a:lnTo>
                <a:close/>
                <a:moveTo>
                  <a:pt x="6440843" y="94156"/>
                </a:moveTo>
                <a:lnTo>
                  <a:pt x="278218" y="10053030"/>
                </a:lnTo>
                <a:lnTo>
                  <a:pt x="0" y="9580984"/>
                </a:lnTo>
                <a:lnTo>
                  <a:pt x="5543097" y="623276"/>
                </a:lnTo>
                <a:close/>
                <a:moveTo>
                  <a:pt x="9382354" y="0"/>
                </a:moveTo>
                <a:lnTo>
                  <a:pt x="2325545" y="11473190"/>
                </a:lnTo>
                <a:lnTo>
                  <a:pt x="2026498" y="10965805"/>
                </a:lnTo>
                <a:lnTo>
                  <a:pt x="8423706" y="565013"/>
                </a:lnTo>
                <a:close/>
              </a:path>
            </a:pathLst>
          </a:custGeom>
        </p:spPr>
        <p:txBody>
          <a:bodyPr wrap="square">
            <a:noAutofit/>
          </a:bodyPr>
          <a:lstStyle>
            <a:lvl1pPr>
              <a:defRPr sz="2900"/>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s_1">
    <p:spTree>
      <p:nvGrpSpPr>
        <p:cNvPr id="1" name=""/>
        <p:cNvGrpSpPr/>
        <p:nvPr/>
      </p:nvGrpSpPr>
      <p:grpSpPr>
        <a:xfrm>
          <a:off x="0" y="0"/>
          <a:ext cx="0" cy="0"/>
          <a:chOff x="0" y="0"/>
          <a:chExt cx="0" cy="0"/>
        </a:xfrm>
      </p:grpSpPr>
      <p:sp>
        <p:nvSpPr>
          <p:cNvPr id="7" name="Picture Placeholder 13"/>
          <p:cNvSpPr>
            <a:spLocks noGrp="1"/>
          </p:cNvSpPr>
          <p:nvPr>
            <p:ph type="pic" sz="quarter" idx="15"/>
          </p:nvPr>
        </p:nvSpPr>
        <p:spPr>
          <a:xfrm>
            <a:off x="19971448" y="4268440"/>
            <a:ext cx="4406202"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8" name="Picture Placeholder 13"/>
          <p:cNvSpPr>
            <a:spLocks noGrp="1"/>
          </p:cNvSpPr>
          <p:nvPr>
            <p:ph type="pic" sz="quarter" idx="16"/>
          </p:nvPr>
        </p:nvSpPr>
        <p:spPr>
          <a:xfrm>
            <a:off x="0" y="4268440"/>
            <a:ext cx="11176001"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9" name="Picture Placeholder 13"/>
          <p:cNvSpPr>
            <a:spLocks noGrp="1"/>
          </p:cNvSpPr>
          <p:nvPr>
            <p:ph type="pic" sz="quarter" idx="17"/>
          </p:nvPr>
        </p:nvSpPr>
        <p:spPr>
          <a:xfrm>
            <a:off x="11183059" y="4268440"/>
            <a:ext cx="4387153"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0" name="Picture Placeholder 13"/>
          <p:cNvSpPr>
            <a:spLocks noGrp="1"/>
          </p:cNvSpPr>
          <p:nvPr>
            <p:ph type="pic" sz="quarter" idx="18"/>
          </p:nvPr>
        </p:nvSpPr>
        <p:spPr>
          <a:xfrm>
            <a:off x="15577258" y="4268440"/>
            <a:ext cx="4387153"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Rectangle 2"/>
          <p:cNvSpPr/>
          <p:nvPr userDrawn="1"/>
        </p:nvSpPr>
        <p:spPr>
          <a:xfrm>
            <a:off x="0" y="0"/>
            <a:ext cx="24377650"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2" name="Picture Placeholder 13"/>
          <p:cNvSpPr>
            <a:spLocks noGrp="1"/>
          </p:cNvSpPr>
          <p:nvPr>
            <p:ph type="pic" sz="quarter" idx="13" hasCustomPrompt="1"/>
          </p:nvPr>
        </p:nvSpPr>
        <p:spPr>
          <a:xfrm>
            <a:off x="0" y="-1382752"/>
            <a:ext cx="24377650" cy="15098752"/>
          </a:xfrm>
          <a:prstGeom prst="rect">
            <a:avLst/>
          </a:prstGeo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r>
              <a:rPr lang="en-US"/>
              <a:t>Drag image here</a:t>
            </a:r>
          </a:p>
        </p:txBody>
      </p:sp>
    </p:spTree>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8" y="3419487"/>
            <a:ext cx="21025723" cy="5705474"/>
          </a:xfrm>
        </p:spPr>
        <p:txBody>
          <a:bodyPr anchor="b"/>
          <a:lstStyle>
            <a:lvl1pPr>
              <a:defRPr sz="11900"/>
            </a:lvl1pPr>
          </a:lstStyle>
          <a:p>
            <a:r>
              <a:rPr lang="en-US"/>
              <a:t>Click to edit Master title style</a:t>
            </a:r>
          </a:p>
        </p:txBody>
      </p:sp>
      <p:sp>
        <p:nvSpPr>
          <p:cNvPr id="3" name="Text Placeholder 2"/>
          <p:cNvSpPr>
            <a:spLocks noGrp="1"/>
          </p:cNvSpPr>
          <p:nvPr>
            <p:ph type="body" idx="1"/>
          </p:nvPr>
        </p:nvSpPr>
        <p:spPr>
          <a:xfrm>
            <a:off x="1663268" y="9178937"/>
            <a:ext cx="21025723" cy="3000374"/>
          </a:xfrm>
        </p:spPr>
        <p:txBody>
          <a:bodyPr/>
          <a:lstStyle>
            <a:lvl1pPr marL="0" indent="0">
              <a:buNone/>
              <a:defRPr sz="4800">
                <a:solidFill>
                  <a:schemeClr val="tx1">
                    <a:tint val="75000"/>
                  </a:schemeClr>
                </a:solidFill>
              </a:defRPr>
            </a:lvl1pPr>
            <a:lvl2pPr marL="913303" indent="0">
              <a:buNone/>
              <a:defRPr sz="4000">
                <a:solidFill>
                  <a:schemeClr val="tx1">
                    <a:tint val="75000"/>
                  </a:schemeClr>
                </a:solidFill>
              </a:defRPr>
            </a:lvl2pPr>
            <a:lvl3pPr marL="1826605" indent="0">
              <a:buNone/>
              <a:defRPr sz="3600">
                <a:solidFill>
                  <a:schemeClr val="tx1">
                    <a:tint val="75000"/>
                  </a:schemeClr>
                </a:solidFill>
              </a:defRPr>
            </a:lvl3pPr>
            <a:lvl4pPr marL="2739908" indent="0">
              <a:buNone/>
              <a:defRPr sz="3100">
                <a:solidFill>
                  <a:schemeClr val="tx1">
                    <a:tint val="75000"/>
                  </a:schemeClr>
                </a:solidFill>
              </a:defRPr>
            </a:lvl4pPr>
            <a:lvl5pPr marL="3653213" indent="0">
              <a:buNone/>
              <a:defRPr sz="3100">
                <a:solidFill>
                  <a:schemeClr val="tx1">
                    <a:tint val="75000"/>
                  </a:schemeClr>
                </a:solidFill>
              </a:defRPr>
            </a:lvl5pPr>
            <a:lvl6pPr marL="4566513" indent="0">
              <a:buNone/>
              <a:defRPr sz="3100">
                <a:solidFill>
                  <a:schemeClr val="tx1">
                    <a:tint val="75000"/>
                  </a:schemeClr>
                </a:solidFill>
              </a:defRPr>
            </a:lvl6pPr>
            <a:lvl7pPr marL="5479816" indent="0">
              <a:buNone/>
              <a:defRPr sz="3100">
                <a:solidFill>
                  <a:schemeClr val="tx1">
                    <a:tint val="75000"/>
                  </a:schemeClr>
                </a:solidFill>
              </a:defRPr>
            </a:lvl7pPr>
            <a:lvl8pPr marL="6393126" indent="0">
              <a:buNone/>
              <a:defRPr sz="3100">
                <a:solidFill>
                  <a:schemeClr val="tx1">
                    <a:tint val="75000"/>
                  </a:schemeClr>
                </a:solidFill>
              </a:defRPr>
            </a:lvl8pPr>
            <a:lvl9pPr marL="7306428" indent="0">
              <a:buNone/>
              <a:defRPr sz="3100">
                <a:solidFill>
                  <a:schemeClr val="tx1">
                    <a:tint val="75000"/>
                  </a:schemeClr>
                </a:solidFill>
              </a:defRPr>
            </a:lvl9pPr>
          </a:lstStyle>
          <a:p>
            <a:pPr lvl="0"/>
            <a:r>
              <a:rPr lang="en-US"/>
              <a:t>Click to edit Master text styles</a:t>
            </a: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0" y="0"/>
            <a:ext cx="8541834"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20" name="Picture Placeholder 13"/>
          <p:cNvSpPr>
            <a:spLocks noGrp="1"/>
          </p:cNvSpPr>
          <p:nvPr>
            <p:ph type="pic" sz="quarter" idx="22"/>
          </p:nvPr>
        </p:nvSpPr>
        <p:spPr>
          <a:xfrm>
            <a:off x="2398536" y="4515796"/>
            <a:ext cx="8931106" cy="65365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at we do 2">
    <p:spTree>
      <p:nvGrpSpPr>
        <p:cNvPr id="1" name=""/>
        <p:cNvGrpSpPr/>
        <p:nvPr/>
      </p:nvGrpSpPr>
      <p:grpSpPr>
        <a:xfrm>
          <a:off x="0" y="0"/>
          <a:ext cx="0" cy="0"/>
          <a:chOff x="0" y="0"/>
          <a:chExt cx="0" cy="0"/>
        </a:xfrm>
      </p:grpSpPr>
      <p:sp>
        <p:nvSpPr>
          <p:cNvPr id="11" name="Picture Placeholder 13"/>
          <p:cNvSpPr>
            <a:spLocks noGrp="1"/>
          </p:cNvSpPr>
          <p:nvPr>
            <p:ph type="pic" sz="quarter" idx="22"/>
          </p:nvPr>
        </p:nvSpPr>
        <p:spPr>
          <a:xfrm>
            <a:off x="17545280"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2" name="Picture Placeholder 13"/>
          <p:cNvSpPr>
            <a:spLocks noGrp="1"/>
          </p:cNvSpPr>
          <p:nvPr>
            <p:ph type="pic" sz="quarter" idx="23"/>
          </p:nvPr>
        </p:nvSpPr>
        <p:spPr>
          <a:xfrm>
            <a:off x="12678162"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3" name="Picture Placeholder 13"/>
          <p:cNvSpPr>
            <a:spLocks noGrp="1"/>
          </p:cNvSpPr>
          <p:nvPr>
            <p:ph type="pic" sz="quarter" idx="24"/>
          </p:nvPr>
        </p:nvSpPr>
        <p:spPr>
          <a:xfrm>
            <a:off x="7811043"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4" name="Picture Placeholder 13"/>
          <p:cNvSpPr>
            <a:spLocks noGrp="1"/>
          </p:cNvSpPr>
          <p:nvPr>
            <p:ph type="pic" sz="quarter" idx="25"/>
          </p:nvPr>
        </p:nvSpPr>
        <p:spPr>
          <a:xfrm>
            <a:off x="2943924"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cts 2">
    <p:spTree>
      <p:nvGrpSpPr>
        <p:cNvPr id="1" name=""/>
        <p:cNvGrpSpPr/>
        <p:nvPr/>
      </p:nvGrpSpPr>
      <p:grpSpPr>
        <a:xfrm>
          <a:off x="0" y="0"/>
          <a:ext cx="0" cy="0"/>
          <a:chOff x="0" y="0"/>
          <a:chExt cx="0" cy="0"/>
        </a:xfrm>
      </p:grpSpPr>
      <p:sp>
        <p:nvSpPr>
          <p:cNvPr id="6" name="Picture Placeholder 13"/>
          <p:cNvSpPr>
            <a:spLocks noGrp="1"/>
          </p:cNvSpPr>
          <p:nvPr>
            <p:ph type="pic" sz="quarter" idx="17"/>
          </p:nvPr>
        </p:nvSpPr>
        <p:spPr>
          <a:xfrm>
            <a:off x="1581853" y="68326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8"/>
          </p:nvPr>
        </p:nvSpPr>
        <p:spPr>
          <a:xfrm>
            <a:off x="4156425" y="45720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24377650" cy="13716000"/>
          </a:xfrm>
        </p:spPr>
        <p:txBody>
          <a:bodyPr>
            <a:normAutofit/>
          </a:bodyPr>
          <a:lstStyle>
            <a:lvl1pPr marL="0" indent="0">
              <a:buNone/>
              <a:defRPr sz="3100">
                <a:solidFill>
                  <a:schemeClr val="bg2"/>
                </a:solidFill>
              </a:defRPr>
            </a:lvl1pPr>
          </a:lstStyle>
          <a:p>
            <a:endParaRPr lang="en-US"/>
          </a:p>
        </p:txBody>
      </p:sp>
      <p:sp>
        <p:nvSpPr>
          <p:cNvPr id="4" name="Rectangle 3"/>
          <p:cNvSpPr/>
          <p:nvPr userDrawn="1"/>
        </p:nvSpPr>
        <p:spPr>
          <a:xfrm>
            <a:off x="0" y="0"/>
            <a:ext cx="24377650" cy="1625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6" name="Picture Placeholder 13"/>
          <p:cNvSpPr>
            <a:spLocks noGrp="1"/>
          </p:cNvSpPr>
          <p:nvPr>
            <p:ph type="pic" sz="quarter" idx="14"/>
          </p:nvPr>
        </p:nvSpPr>
        <p:spPr>
          <a:xfrm>
            <a:off x="2409752"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5"/>
          </p:nvPr>
        </p:nvSpPr>
        <p:spPr>
          <a:xfrm>
            <a:off x="9278928"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6" y="3411210"/>
            <a:ext cx="7434751" cy="80168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4091686"/>
            <a:ext cx="12105684" cy="676960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 y="0"/>
            <a:ext cx="8675647" cy="13716000"/>
          </a:xfrm>
        </p:spPr>
        <p:txBody>
          <a:bodyPr/>
          <a:lstStyle/>
          <a:p>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1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8"/>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6" y="6230198"/>
            <a:ext cx="5756335" cy="102067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1"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1340370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800874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2682362"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324" y="4260851"/>
            <a:ext cx="20721003" cy="2940050"/>
          </a:xfrm>
        </p:spPr>
        <p:txBody>
          <a:bodyPr/>
          <a:lstStyle/>
          <a:p>
            <a:r>
              <a:rPr lang="en-US"/>
              <a:t>Click to edit Master title style</a:t>
            </a:r>
          </a:p>
        </p:txBody>
      </p:sp>
      <p:sp>
        <p:nvSpPr>
          <p:cNvPr id="3" name="Subtitle 2"/>
          <p:cNvSpPr>
            <a:spLocks noGrp="1"/>
          </p:cNvSpPr>
          <p:nvPr>
            <p:ph type="subTitle" idx="1"/>
          </p:nvPr>
        </p:nvSpPr>
        <p:spPr>
          <a:xfrm>
            <a:off x="3656648" y="7772400"/>
            <a:ext cx="17064355" cy="3505200"/>
          </a:xfrm>
        </p:spPr>
        <p:txBody>
          <a:bodyPr/>
          <a:lstStyle>
            <a:lvl1pPr marL="0" indent="0" algn="ctr">
              <a:buNone/>
              <a:defRPr>
                <a:solidFill>
                  <a:schemeClr val="tx1">
                    <a:tint val="75000"/>
                  </a:schemeClr>
                </a:solidFill>
              </a:defRPr>
            </a:lvl1pPr>
            <a:lvl2pPr marL="1088365" indent="0" algn="ctr">
              <a:buNone/>
              <a:defRPr>
                <a:solidFill>
                  <a:schemeClr val="tx1">
                    <a:tint val="75000"/>
                  </a:schemeClr>
                </a:solidFill>
              </a:defRPr>
            </a:lvl2pPr>
            <a:lvl3pPr marL="2176729" indent="0" algn="ctr">
              <a:buNone/>
              <a:defRPr>
                <a:solidFill>
                  <a:schemeClr val="tx1">
                    <a:tint val="75000"/>
                  </a:schemeClr>
                </a:solidFill>
              </a:defRPr>
            </a:lvl3pPr>
            <a:lvl4pPr marL="3265094" indent="0" algn="ctr">
              <a:buNone/>
              <a:defRPr>
                <a:solidFill>
                  <a:schemeClr val="tx1">
                    <a:tint val="75000"/>
                  </a:schemeClr>
                </a:solidFill>
              </a:defRPr>
            </a:lvl4pPr>
            <a:lvl5pPr marL="4353458" indent="0" algn="ctr">
              <a:buNone/>
              <a:defRPr>
                <a:solidFill>
                  <a:schemeClr val="tx1">
                    <a:tint val="75000"/>
                  </a:schemeClr>
                </a:solidFill>
              </a:defRPr>
            </a:lvl5pPr>
            <a:lvl6pPr marL="5441823" indent="0" algn="ctr">
              <a:buNone/>
              <a:defRPr>
                <a:solidFill>
                  <a:schemeClr val="tx1">
                    <a:tint val="75000"/>
                  </a:schemeClr>
                </a:solidFill>
              </a:defRPr>
            </a:lvl6pPr>
            <a:lvl7pPr marL="6530188" indent="0" algn="ctr">
              <a:buNone/>
              <a:defRPr>
                <a:solidFill>
                  <a:schemeClr val="tx1">
                    <a:tint val="75000"/>
                  </a:schemeClr>
                </a:solidFill>
              </a:defRPr>
            </a:lvl7pPr>
            <a:lvl8pPr marL="7618552" indent="0" algn="ctr">
              <a:buNone/>
              <a:defRPr>
                <a:solidFill>
                  <a:schemeClr val="tx1">
                    <a:tint val="75000"/>
                  </a:schemeClr>
                </a:solidFill>
              </a:defRPr>
            </a:lvl8pPr>
            <a:lvl9pPr marL="87069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87F418-B3FA-A742-BFDF-2C66BB95990C}"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D2CF-15AC-7D40-9297-A2BA603BC0C2}" type="slidenum">
              <a:rPr lang="en-US" smtClean="0"/>
              <a:t>‹#›</a:t>
            </a:fld>
            <a:endParaRPr lang="en-US"/>
          </a:p>
        </p:txBody>
      </p:sp>
      <p:sp>
        <p:nvSpPr>
          <p:cNvPr id="7" name="TextBox 6"/>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8" name="Picture 7"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4623" y="764398"/>
            <a:ext cx="3574005" cy="98642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782" y="555317"/>
            <a:ext cx="1766702" cy="1982633"/>
          </a:xfrm>
          <a:prstGeom prst="rect">
            <a:avLst/>
          </a:prstGeom>
        </p:spPr>
      </p:pic>
    </p:spTree>
    <p:extLst>
      <p:ext uri="{BB962C8B-B14F-4D97-AF65-F5344CB8AC3E}">
        <p14:creationId xmlns:p14="http://schemas.microsoft.com/office/powerpoint/2010/main" val="171963467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1494315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1"/>
            <a:ext cx="20721003" cy="2724150"/>
          </a:xfrm>
        </p:spPr>
        <p:txBody>
          <a:bodyPr anchor="t"/>
          <a:lstStyle>
            <a:lvl1pPr algn="l">
              <a:defRPr sz="9500" b="1" cap="all"/>
            </a:lvl1pPr>
          </a:lstStyle>
          <a:p>
            <a:r>
              <a:rPr lang="en-US"/>
              <a:t>Click to edit Master title style</a:t>
            </a:r>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4800">
                <a:solidFill>
                  <a:schemeClr val="tx1">
                    <a:tint val="75000"/>
                  </a:schemeClr>
                </a:solidFill>
              </a:defRPr>
            </a:lvl1pPr>
            <a:lvl2pPr marL="1088365" indent="0">
              <a:buNone/>
              <a:defRPr sz="4300">
                <a:solidFill>
                  <a:schemeClr val="tx1">
                    <a:tint val="75000"/>
                  </a:schemeClr>
                </a:solidFill>
              </a:defRPr>
            </a:lvl2pPr>
            <a:lvl3pPr marL="2176729" indent="0">
              <a:buNone/>
              <a:defRPr sz="3800">
                <a:solidFill>
                  <a:schemeClr val="tx1">
                    <a:tint val="75000"/>
                  </a:schemeClr>
                </a:solidFill>
              </a:defRPr>
            </a:lvl3pPr>
            <a:lvl4pPr marL="3265094" indent="0">
              <a:buNone/>
              <a:defRPr sz="3300">
                <a:solidFill>
                  <a:schemeClr val="tx1">
                    <a:tint val="75000"/>
                  </a:schemeClr>
                </a:solidFill>
              </a:defRPr>
            </a:lvl4pPr>
            <a:lvl5pPr marL="4353458" indent="0">
              <a:buNone/>
              <a:defRPr sz="3300">
                <a:solidFill>
                  <a:schemeClr val="tx1">
                    <a:tint val="75000"/>
                  </a:schemeClr>
                </a:solidFill>
              </a:defRPr>
            </a:lvl5pPr>
            <a:lvl6pPr marL="5441823" indent="0">
              <a:buNone/>
              <a:defRPr sz="3300">
                <a:solidFill>
                  <a:schemeClr val="tx1">
                    <a:tint val="75000"/>
                  </a:schemeClr>
                </a:solidFill>
              </a:defRPr>
            </a:lvl6pPr>
            <a:lvl7pPr marL="6530188" indent="0">
              <a:buNone/>
              <a:defRPr sz="3300">
                <a:solidFill>
                  <a:schemeClr val="tx1">
                    <a:tint val="75000"/>
                  </a:schemeClr>
                </a:solidFill>
              </a:defRPr>
            </a:lvl7pPr>
            <a:lvl8pPr marL="7618552" indent="0">
              <a:buNone/>
              <a:defRPr sz="3300">
                <a:solidFill>
                  <a:schemeClr val="tx1">
                    <a:tint val="75000"/>
                  </a:schemeClr>
                </a:solidFill>
              </a:defRPr>
            </a:lvl8pPr>
            <a:lvl9pPr marL="8706917" indent="0">
              <a:buNone/>
              <a:defRPr sz="3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87F418-B3FA-A742-BFDF-2C66BB95990C}"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D2CF-15AC-7D40-9297-A2BA603BC0C2}" type="slidenum">
              <a:rPr lang="en-US" smtClean="0"/>
              <a:t>‹#›</a:t>
            </a:fld>
            <a:endParaRPr lang="en-US"/>
          </a:p>
        </p:txBody>
      </p:sp>
      <p:pic>
        <p:nvPicPr>
          <p:cNvPr id="7" name="Picture 6"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84180" y="12495120"/>
            <a:ext cx="3574005" cy="98642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19624" y="12427784"/>
            <a:ext cx="1158490" cy="1300084"/>
          </a:xfrm>
          <a:prstGeom prst="rect">
            <a:avLst/>
          </a:prstGeom>
        </p:spPr>
      </p:pic>
    </p:spTree>
    <p:extLst>
      <p:ext uri="{BB962C8B-B14F-4D97-AF65-F5344CB8AC3E}">
        <p14:creationId xmlns:p14="http://schemas.microsoft.com/office/powerpoint/2010/main" val="136190471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8883" y="3200401"/>
            <a:ext cx="10766795"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1972" y="3200401"/>
            <a:ext cx="10766795"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0132163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8882" y="3070226"/>
            <a:ext cx="10771029" cy="1279524"/>
          </a:xfrm>
        </p:spPr>
        <p:txBody>
          <a:bodyPr anchor="b"/>
          <a:lstStyle>
            <a:lvl1pPr marL="0" indent="0">
              <a:buNone/>
              <a:defRPr sz="5700" b="1"/>
            </a:lvl1pPr>
            <a:lvl2pPr marL="1088365" indent="0">
              <a:buNone/>
              <a:defRPr sz="4800" b="1"/>
            </a:lvl2pPr>
            <a:lvl3pPr marL="2176729" indent="0">
              <a:buNone/>
              <a:defRPr sz="4300" b="1"/>
            </a:lvl3pPr>
            <a:lvl4pPr marL="3265094" indent="0">
              <a:buNone/>
              <a:defRPr sz="3800" b="1"/>
            </a:lvl4pPr>
            <a:lvl5pPr marL="4353458" indent="0">
              <a:buNone/>
              <a:defRPr sz="3800" b="1"/>
            </a:lvl5pPr>
            <a:lvl6pPr marL="5441823" indent="0">
              <a:buNone/>
              <a:defRPr sz="3800" b="1"/>
            </a:lvl6pPr>
            <a:lvl7pPr marL="6530188" indent="0">
              <a:buNone/>
              <a:defRPr sz="3800" b="1"/>
            </a:lvl7pPr>
            <a:lvl8pPr marL="7618552" indent="0">
              <a:buNone/>
              <a:defRPr sz="3800" b="1"/>
            </a:lvl8pPr>
            <a:lvl9pPr marL="8706917" indent="0">
              <a:buNone/>
              <a:defRPr sz="3800" b="1"/>
            </a:lvl9pPr>
          </a:lstStyle>
          <a:p>
            <a:pPr lvl="0"/>
            <a:r>
              <a:rPr lang="en-US"/>
              <a:t>Click to edit Master text styles</a:t>
            </a:r>
          </a:p>
        </p:txBody>
      </p:sp>
      <p:sp>
        <p:nvSpPr>
          <p:cNvPr id="4" name="Content Placeholder 3"/>
          <p:cNvSpPr>
            <a:spLocks noGrp="1"/>
          </p:cNvSpPr>
          <p:nvPr>
            <p:ph sz="half" idx="2"/>
          </p:nvPr>
        </p:nvSpPr>
        <p:spPr>
          <a:xfrm>
            <a:off x="1218882" y="4349750"/>
            <a:ext cx="10771029"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3509" y="3070226"/>
            <a:ext cx="10775260" cy="1279524"/>
          </a:xfrm>
        </p:spPr>
        <p:txBody>
          <a:bodyPr anchor="b"/>
          <a:lstStyle>
            <a:lvl1pPr marL="0" indent="0">
              <a:buNone/>
              <a:defRPr sz="5700" b="1"/>
            </a:lvl1pPr>
            <a:lvl2pPr marL="1088365" indent="0">
              <a:buNone/>
              <a:defRPr sz="4800" b="1"/>
            </a:lvl2pPr>
            <a:lvl3pPr marL="2176729" indent="0">
              <a:buNone/>
              <a:defRPr sz="4300" b="1"/>
            </a:lvl3pPr>
            <a:lvl4pPr marL="3265094" indent="0">
              <a:buNone/>
              <a:defRPr sz="3800" b="1"/>
            </a:lvl4pPr>
            <a:lvl5pPr marL="4353458" indent="0">
              <a:buNone/>
              <a:defRPr sz="3800" b="1"/>
            </a:lvl5pPr>
            <a:lvl6pPr marL="5441823" indent="0">
              <a:buNone/>
              <a:defRPr sz="3800" b="1"/>
            </a:lvl6pPr>
            <a:lvl7pPr marL="6530188" indent="0">
              <a:buNone/>
              <a:defRPr sz="3800" b="1"/>
            </a:lvl7pPr>
            <a:lvl8pPr marL="7618552" indent="0">
              <a:buNone/>
              <a:defRPr sz="3800" b="1"/>
            </a:lvl8pPr>
            <a:lvl9pPr marL="8706917"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3509" y="4349750"/>
            <a:ext cx="1077526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7739097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568844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202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9"/>
            <a:ext cx="21025723" cy="2651126"/>
          </a:xfrm>
        </p:spPr>
        <p:txBody>
          <a:bodyPr/>
          <a:lstStyle/>
          <a:p>
            <a:r>
              <a:rPr lang="en-US"/>
              <a:t>Click to edit Master title style</a:t>
            </a:r>
          </a:p>
        </p:txBody>
      </p:sp>
      <p:sp>
        <p:nvSpPr>
          <p:cNvPr id="3" name="Text Placeholder 2"/>
          <p:cNvSpPr>
            <a:spLocks noGrp="1"/>
          </p:cNvSpPr>
          <p:nvPr>
            <p:ph type="body" idx="1"/>
          </p:nvPr>
        </p:nvSpPr>
        <p:spPr>
          <a:xfrm>
            <a:off x="1679139" y="3362326"/>
            <a:ext cx="10312887" cy="1647824"/>
          </a:xfrm>
        </p:spPr>
        <p:txBody>
          <a:bodyPr anchor="b"/>
          <a:lstStyle>
            <a:lvl1pPr marL="0" indent="0">
              <a:buNone/>
              <a:defRPr sz="4800" b="1"/>
            </a:lvl1pPr>
            <a:lvl2pPr marL="913303" indent="0">
              <a:buNone/>
              <a:defRPr sz="4000" b="1"/>
            </a:lvl2pPr>
            <a:lvl3pPr marL="1826605" indent="0">
              <a:buNone/>
              <a:defRPr sz="3600" b="1"/>
            </a:lvl3pPr>
            <a:lvl4pPr marL="2739908" indent="0">
              <a:buNone/>
              <a:defRPr sz="3100" b="1"/>
            </a:lvl4pPr>
            <a:lvl5pPr marL="3653213" indent="0">
              <a:buNone/>
              <a:defRPr sz="3100" b="1"/>
            </a:lvl5pPr>
            <a:lvl6pPr marL="4566513" indent="0">
              <a:buNone/>
              <a:defRPr sz="3100" b="1"/>
            </a:lvl6pPr>
            <a:lvl7pPr marL="5479816" indent="0">
              <a:buNone/>
              <a:defRPr sz="3100" b="1"/>
            </a:lvl7pPr>
            <a:lvl8pPr marL="6393126" indent="0">
              <a:buNone/>
              <a:defRPr sz="3100" b="1"/>
            </a:lvl8pPr>
            <a:lvl9pPr marL="7306428" indent="0">
              <a:buNone/>
              <a:defRPr sz="3100" b="1"/>
            </a:lvl9pPr>
          </a:lstStyle>
          <a:p>
            <a:pPr lvl="0"/>
            <a:r>
              <a:rPr lang="en-US"/>
              <a:t>Click to edit Master text styles</a:t>
            </a:r>
          </a:p>
        </p:txBody>
      </p:sp>
      <p:sp>
        <p:nvSpPr>
          <p:cNvPr id="4" name="Content Placeholder 3"/>
          <p:cNvSpPr>
            <a:spLocks noGrp="1"/>
          </p:cNvSpPr>
          <p:nvPr>
            <p:ph sz="half" idx="2"/>
          </p:nvPr>
        </p:nvSpPr>
        <p:spPr>
          <a:xfrm>
            <a:off x="1679139" y="5010150"/>
            <a:ext cx="1031288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1192" y="3362326"/>
            <a:ext cx="10363676" cy="1647824"/>
          </a:xfrm>
        </p:spPr>
        <p:txBody>
          <a:bodyPr anchor="b"/>
          <a:lstStyle>
            <a:lvl1pPr marL="0" indent="0">
              <a:buNone/>
              <a:defRPr sz="4800" b="1"/>
            </a:lvl1pPr>
            <a:lvl2pPr marL="913303" indent="0">
              <a:buNone/>
              <a:defRPr sz="4000" b="1"/>
            </a:lvl2pPr>
            <a:lvl3pPr marL="1826605" indent="0">
              <a:buNone/>
              <a:defRPr sz="3600" b="1"/>
            </a:lvl3pPr>
            <a:lvl4pPr marL="2739908" indent="0">
              <a:buNone/>
              <a:defRPr sz="3100" b="1"/>
            </a:lvl4pPr>
            <a:lvl5pPr marL="3653213" indent="0">
              <a:buNone/>
              <a:defRPr sz="3100" b="1"/>
            </a:lvl5pPr>
            <a:lvl6pPr marL="4566513" indent="0">
              <a:buNone/>
              <a:defRPr sz="3100" b="1"/>
            </a:lvl6pPr>
            <a:lvl7pPr marL="5479816" indent="0">
              <a:buNone/>
              <a:defRPr sz="3100" b="1"/>
            </a:lvl7pPr>
            <a:lvl8pPr marL="6393126" indent="0">
              <a:buNone/>
              <a:defRPr sz="3100" b="1"/>
            </a:lvl8pPr>
            <a:lvl9pPr marL="7306428" indent="0">
              <a:buNone/>
              <a:defRPr sz="3100" b="1"/>
            </a:lvl9pPr>
          </a:lstStyle>
          <a:p>
            <a:pPr lvl="0"/>
            <a:r>
              <a:rPr lang="en-US"/>
              <a:t>Click to edit Master text styles</a:t>
            </a:r>
          </a:p>
        </p:txBody>
      </p:sp>
      <p:sp>
        <p:nvSpPr>
          <p:cNvPr id="6" name="Content Placeholder 5"/>
          <p:cNvSpPr>
            <a:spLocks noGrp="1"/>
          </p:cNvSpPr>
          <p:nvPr>
            <p:ph sz="quarter" idx="4"/>
          </p:nvPr>
        </p:nvSpPr>
        <p:spPr>
          <a:xfrm>
            <a:off x="12341192"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8" name="Footer Placeholder 7"/>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9" name="Slide Number Placeholder 8"/>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4" y="546100"/>
            <a:ext cx="8020079" cy="2324100"/>
          </a:xfrm>
        </p:spPr>
        <p:txBody>
          <a:bodyPr anchor="b"/>
          <a:lstStyle>
            <a:lvl1pPr algn="l">
              <a:defRPr sz="4800" b="1"/>
            </a:lvl1pPr>
          </a:lstStyle>
          <a:p>
            <a:r>
              <a:rPr lang="en-US"/>
              <a:t>Click to edit Master title style</a:t>
            </a:r>
          </a:p>
        </p:txBody>
      </p:sp>
      <p:sp>
        <p:nvSpPr>
          <p:cNvPr id="3" name="Content Placeholder 2"/>
          <p:cNvSpPr>
            <a:spLocks noGrp="1"/>
          </p:cNvSpPr>
          <p:nvPr>
            <p:ph idx="1"/>
          </p:nvPr>
        </p:nvSpPr>
        <p:spPr>
          <a:xfrm>
            <a:off x="9530984" y="546101"/>
            <a:ext cx="13627784"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8884" y="2870201"/>
            <a:ext cx="8020079" cy="9382126"/>
          </a:xfrm>
        </p:spPr>
        <p:txBody>
          <a:bodyPr/>
          <a:lstStyle>
            <a:lvl1pPr marL="0" indent="0">
              <a:buNone/>
              <a:defRPr sz="3300"/>
            </a:lvl1pPr>
            <a:lvl2pPr marL="1088365" indent="0">
              <a:buNone/>
              <a:defRPr sz="2900"/>
            </a:lvl2pPr>
            <a:lvl3pPr marL="2176729" indent="0">
              <a:buNone/>
              <a:defRPr sz="2400"/>
            </a:lvl3pPr>
            <a:lvl4pPr marL="3265094" indent="0">
              <a:buNone/>
              <a:defRPr sz="2100"/>
            </a:lvl4pPr>
            <a:lvl5pPr marL="4353458" indent="0">
              <a:buNone/>
              <a:defRPr sz="2100"/>
            </a:lvl5pPr>
            <a:lvl6pPr marL="5441823" indent="0">
              <a:buNone/>
              <a:defRPr sz="2100"/>
            </a:lvl6pPr>
            <a:lvl7pPr marL="6530188" indent="0">
              <a:buNone/>
              <a:defRPr sz="2100"/>
            </a:lvl7pPr>
            <a:lvl8pPr marL="7618552" indent="0">
              <a:buNone/>
              <a:defRPr sz="2100"/>
            </a:lvl8pPr>
            <a:lvl9pPr marL="8706917" indent="0">
              <a:buNone/>
              <a:defRPr sz="21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0156070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90" y="9601200"/>
            <a:ext cx="14626590" cy="1133476"/>
          </a:xfr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8190" y="1225550"/>
            <a:ext cx="14626590" cy="8229600"/>
          </a:xfrm>
        </p:spPr>
        <p:txBody>
          <a:bodyPr/>
          <a:lstStyle>
            <a:lvl1pPr marL="0" indent="0">
              <a:buNone/>
              <a:defRPr sz="7600"/>
            </a:lvl1pPr>
            <a:lvl2pPr marL="1088365" indent="0">
              <a:buNone/>
              <a:defRPr sz="6700"/>
            </a:lvl2pPr>
            <a:lvl3pPr marL="2176729" indent="0">
              <a:buNone/>
              <a:defRPr sz="5700"/>
            </a:lvl3pPr>
            <a:lvl4pPr marL="3265094" indent="0">
              <a:buNone/>
              <a:defRPr sz="4800"/>
            </a:lvl4pPr>
            <a:lvl5pPr marL="4353458" indent="0">
              <a:buNone/>
              <a:defRPr sz="4800"/>
            </a:lvl5pPr>
            <a:lvl6pPr marL="5441823" indent="0">
              <a:buNone/>
              <a:defRPr sz="4800"/>
            </a:lvl6pPr>
            <a:lvl7pPr marL="6530188" indent="0">
              <a:buNone/>
              <a:defRPr sz="4800"/>
            </a:lvl7pPr>
            <a:lvl8pPr marL="7618552" indent="0">
              <a:buNone/>
              <a:defRPr sz="4800"/>
            </a:lvl8pPr>
            <a:lvl9pPr marL="8706917" indent="0">
              <a:buNone/>
              <a:defRPr sz="4800"/>
            </a:lvl9pPr>
          </a:lstStyle>
          <a:p>
            <a:endParaRPr lang="en-US"/>
          </a:p>
        </p:txBody>
      </p:sp>
      <p:sp>
        <p:nvSpPr>
          <p:cNvPr id="4" name="Text Placeholder 3"/>
          <p:cNvSpPr>
            <a:spLocks noGrp="1"/>
          </p:cNvSpPr>
          <p:nvPr>
            <p:ph type="body" sz="half" idx="2"/>
          </p:nvPr>
        </p:nvSpPr>
        <p:spPr>
          <a:xfrm>
            <a:off x="4778190" y="10734676"/>
            <a:ext cx="14626590" cy="1609724"/>
          </a:xfrm>
        </p:spPr>
        <p:txBody>
          <a:bodyPr/>
          <a:lstStyle>
            <a:lvl1pPr marL="0" indent="0">
              <a:buNone/>
              <a:defRPr sz="3300"/>
            </a:lvl1pPr>
            <a:lvl2pPr marL="1088365" indent="0">
              <a:buNone/>
              <a:defRPr sz="2900"/>
            </a:lvl2pPr>
            <a:lvl3pPr marL="2176729" indent="0">
              <a:buNone/>
              <a:defRPr sz="2400"/>
            </a:lvl3pPr>
            <a:lvl4pPr marL="3265094" indent="0">
              <a:buNone/>
              <a:defRPr sz="2100"/>
            </a:lvl4pPr>
            <a:lvl5pPr marL="4353458" indent="0">
              <a:buNone/>
              <a:defRPr sz="2100"/>
            </a:lvl5pPr>
            <a:lvl6pPr marL="5441823" indent="0">
              <a:buNone/>
              <a:defRPr sz="2100"/>
            </a:lvl6pPr>
            <a:lvl7pPr marL="6530188" indent="0">
              <a:buNone/>
              <a:defRPr sz="2100"/>
            </a:lvl7pPr>
            <a:lvl8pPr marL="7618552" indent="0">
              <a:buNone/>
              <a:defRPr sz="2100"/>
            </a:lvl8pPr>
            <a:lvl9pPr marL="8706917" indent="0">
              <a:buNone/>
              <a:defRPr sz="21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5562821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6506358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3796" y="549277"/>
            <a:ext cx="5484971"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8882" y="549277"/>
            <a:ext cx="1604862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8291931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rvices Features">
    <p:spTree>
      <p:nvGrpSpPr>
        <p:cNvPr id="1" name=""/>
        <p:cNvGrpSpPr/>
        <p:nvPr/>
      </p:nvGrpSpPr>
      <p:grpSpPr>
        <a:xfrm>
          <a:off x="0" y="0"/>
          <a:ext cx="0" cy="0"/>
          <a:chOff x="0" y="0"/>
          <a:chExt cx="0" cy="0"/>
        </a:xfrm>
      </p:grpSpPr>
      <p:sp>
        <p:nvSpPr>
          <p:cNvPr id="8" name="Picture Placeholder 13"/>
          <p:cNvSpPr>
            <a:spLocks noGrp="1"/>
          </p:cNvSpPr>
          <p:nvPr>
            <p:ph type="pic" sz="quarter" idx="16"/>
          </p:nvPr>
        </p:nvSpPr>
        <p:spPr>
          <a:xfrm>
            <a:off x="0" y="7289800"/>
            <a:ext cx="24377650"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2617" y="8940800"/>
            <a:ext cx="20879593" cy="1447800"/>
          </a:xfrm>
        </p:spPr>
        <p:txBody>
          <a:bodyPr anchor="ctr">
            <a:normAutofit/>
          </a:bodyPr>
          <a:lstStyle>
            <a:lvl1pPr algn="l">
              <a:lnSpc>
                <a:spcPct val="100000"/>
              </a:lnSpc>
              <a:defRPr sz="7100" b="1" i="0">
                <a:solidFill>
                  <a:srgbClr val="FFFFFF"/>
                </a:solidFill>
                <a:latin typeface="Avenir Black" charset="0"/>
                <a:ea typeface="Avenir Black" charset="0"/>
                <a:cs typeface="Avenir Black" charset="0"/>
              </a:defRPr>
            </a:lvl1pPr>
          </a:lstStyle>
          <a:p>
            <a:r>
              <a:rPr lang="en-US"/>
              <a:t>CLICK TO ADD TITLE</a:t>
            </a:r>
          </a:p>
        </p:txBody>
      </p:sp>
      <p:sp>
        <p:nvSpPr>
          <p:cNvPr id="3" name="Subtitle 2"/>
          <p:cNvSpPr>
            <a:spLocks noGrp="1"/>
          </p:cNvSpPr>
          <p:nvPr>
            <p:ph type="subTitle" idx="1"/>
          </p:nvPr>
        </p:nvSpPr>
        <p:spPr>
          <a:xfrm>
            <a:off x="1802617" y="10414009"/>
            <a:ext cx="20879593" cy="814014"/>
          </a:xfrm>
        </p:spPr>
        <p:txBody>
          <a:bodyPr anchor="ctr">
            <a:normAutofit/>
          </a:bodyPr>
          <a:lstStyle>
            <a:lvl1pPr marL="0" indent="0" algn="l">
              <a:buNone/>
              <a:defRPr sz="3600">
                <a:solidFill>
                  <a:srgbClr val="FFFFFF"/>
                </a:solidFill>
                <a:latin typeface="Avenir Book" charset="0"/>
                <a:ea typeface="Avenir Book" charset="0"/>
                <a:cs typeface="Avenir Book" charset="0"/>
              </a:defRPr>
            </a:lvl1pPr>
            <a:lvl2pPr marL="913303" indent="0" algn="ctr">
              <a:buNone/>
              <a:defRPr sz="4000"/>
            </a:lvl2pPr>
            <a:lvl3pPr marL="1826605" indent="0" algn="ctr">
              <a:buNone/>
              <a:defRPr sz="3600"/>
            </a:lvl3pPr>
            <a:lvl4pPr marL="2739908" indent="0" algn="ctr">
              <a:buNone/>
              <a:defRPr sz="3100"/>
            </a:lvl4pPr>
            <a:lvl5pPr marL="3653213" indent="0" algn="ctr">
              <a:buNone/>
              <a:defRPr sz="3100"/>
            </a:lvl5pPr>
            <a:lvl6pPr marL="4566513" indent="0" algn="ctr">
              <a:buNone/>
              <a:defRPr sz="3100"/>
            </a:lvl6pPr>
            <a:lvl7pPr marL="5479816" indent="0" algn="ctr">
              <a:buNone/>
              <a:defRPr sz="3100"/>
            </a:lvl7pPr>
            <a:lvl8pPr marL="6393126" indent="0" algn="ctr">
              <a:buNone/>
              <a:defRPr sz="3100"/>
            </a:lvl8pPr>
            <a:lvl9pPr marL="7306428" indent="0" algn="ctr">
              <a:buNone/>
              <a:defRPr sz="3100"/>
            </a:lvl9pPr>
          </a:lstStyle>
          <a:p>
            <a:r>
              <a:rPr lang="en-US"/>
              <a:t>Click to edit Master subtitle style</a:t>
            </a:r>
          </a:p>
        </p:txBody>
      </p:sp>
      <p:sp>
        <p:nvSpPr>
          <p:cNvPr id="11" name="TextBox 10"/>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6" name="Picture 5"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171" y="772202"/>
            <a:ext cx="5245645" cy="144779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532" y="493904"/>
            <a:ext cx="1901033" cy="1901033"/>
          </a:xfrm>
          <a:prstGeom prst="rect">
            <a:avLst/>
          </a:prstGeom>
        </p:spPr>
      </p:pic>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13467524" y="44613"/>
            <a:ext cx="11088797" cy="13491342"/>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865533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6" name="Picture Placeholder 13"/>
          <p:cNvSpPr>
            <a:spLocks noGrp="1"/>
          </p:cNvSpPr>
          <p:nvPr>
            <p:ph type="pic" sz="quarter" idx="14"/>
          </p:nvPr>
        </p:nvSpPr>
        <p:spPr>
          <a:xfrm>
            <a:off x="2409752"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5"/>
          </p:nvPr>
        </p:nvSpPr>
        <p:spPr>
          <a:xfrm>
            <a:off x="9278928"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267323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6" y="3411210"/>
            <a:ext cx="7434751" cy="80168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988195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4091686"/>
            <a:ext cx="12105684" cy="676960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89678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4" name="Footer Placeholder 3"/>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5" name="Slide Number Placeholder 4"/>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 y="0"/>
            <a:ext cx="8675647" cy="13716000"/>
          </a:xfrm>
        </p:spPr>
        <p:txBody>
          <a:bodyPr/>
          <a:lstStyle/>
          <a:p>
            <a:endParaRPr lang="en-US"/>
          </a:p>
        </p:txBody>
      </p:sp>
    </p:spTree>
    <p:extLst>
      <p:ext uri="{BB962C8B-B14F-4D97-AF65-F5344CB8AC3E}">
        <p14:creationId xmlns:p14="http://schemas.microsoft.com/office/powerpoint/2010/main" val="708915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1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133897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8"/>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168735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6" y="6230198"/>
            <a:ext cx="5756335" cy="102067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50243604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1"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1340370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800874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2682362"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045981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3" name="Footer Placeholder 2"/>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4" name="Slide Number Placeholder 3"/>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38" y="914400"/>
            <a:ext cx="786242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3677" y="1974861"/>
            <a:ext cx="12341185" cy="9747250"/>
          </a:xfrm>
        </p:spPr>
        <p:txBody>
          <a:bodyPr/>
          <a:lstStyle>
            <a:lvl1pPr>
              <a:defRPr sz="6400"/>
            </a:lvl1pPr>
            <a:lvl2pPr>
              <a:defRPr sz="57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138" y="4114800"/>
            <a:ext cx="7862427" cy="7623176"/>
          </a:xfrm>
        </p:spPr>
        <p:txBody>
          <a:bodyPr/>
          <a:lstStyle>
            <a:lvl1pPr marL="0" indent="0">
              <a:buNone/>
              <a:defRPr sz="3100"/>
            </a:lvl1pPr>
            <a:lvl2pPr marL="913303" indent="0">
              <a:buNone/>
              <a:defRPr sz="2900"/>
            </a:lvl2pPr>
            <a:lvl3pPr marL="1826605" indent="0">
              <a:buNone/>
              <a:defRPr sz="2400"/>
            </a:lvl3pPr>
            <a:lvl4pPr marL="2739908" indent="0">
              <a:buNone/>
              <a:defRPr sz="1900"/>
            </a:lvl4pPr>
            <a:lvl5pPr marL="3653213" indent="0">
              <a:buNone/>
              <a:defRPr sz="1900"/>
            </a:lvl5pPr>
            <a:lvl6pPr marL="4566513" indent="0">
              <a:buNone/>
              <a:defRPr sz="1900"/>
            </a:lvl6pPr>
            <a:lvl7pPr marL="5479816" indent="0">
              <a:buNone/>
              <a:defRPr sz="1900"/>
            </a:lvl7pPr>
            <a:lvl8pPr marL="6393126" indent="0">
              <a:buNone/>
              <a:defRPr sz="1900"/>
            </a:lvl8pPr>
            <a:lvl9pPr marL="7306428" indent="0">
              <a:buNone/>
              <a:defRPr sz="1900"/>
            </a:lvl9pPr>
          </a:lstStyle>
          <a:p>
            <a:pPr lvl="0"/>
            <a:r>
              <a:rPr lang="en-US"/>
              <a:t>Click to edit Master text styles</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38" y="914400"/>
            <a:ext cx="7862427"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3677" y="1974861"/>
            <a:ext cx="12341185" cy="9747250"/>
          </a:xfrm>
        </p:spPr>
        <p:txBody>
          <a:bodyPr anchor="t"/>
          <a:lstStyle>
            <a:lvl1pPr marL="0" indent="0">
              <a:buNone/>
              <a:defRPr sz="6400"/>
            </a:lvl1pPr>
            <a:lvl2pPr marL="913303" indent="0">
              <a:buNone/>
              <a:defRPr sz="5700"/>
            </a:lvl2pPr>
            <a:lvl3pPr marL="1826605" indent="0">
              <a:buNone/>
              <a:defRPr sz="4800"/>
            </a:lvl3pPr>
            <a:lvl4pPr marL="2739908" indent="0">
              <a:buNone/>
              <a:defRPr sz="4000"/>
            </a:lvl4pPr>
            <a:lvl5pPr marL="3653213" indent="0">
              <a:buNone/>
              <a:defRPr sz="4000"/>
            </a:lvl5pPr>
            <a:lvl6pPr marL="4566513" indent="0">
              <a:buNone/>
              <a:defRPr sz="4000"/>
            </a:lvl6pPr>
            <a:lvl7pPr marL="5479816" indent="0">
              <a:buNone/>
              <a:defRPr sz="4000"/>
            </a:lvl7pPr>
            <a:lvl8pPr marL="6393126" indent="0">
              <a:buNone/>
              <a:defRPr sz="4000"/>
            </a:lvl8pPr>
            <a:lvl9pPr marL="7306428" indent="0">
              <a:buNone/>
              <a:defRPr sz="4000"/>
            </a:lvl9pPr>
          </a:lstStyle>
          <a:p>
            <a:r>
              <a:rPr lang="en-US"/>
              <a:t>Drag picture to placeholder or click icon to add</a:t>
            </a:r>
          </a:p>
        </p:txBody>
      </p:sp>
      <p:sp>
        <p:nvSpPr>
          <p:cNvPr id="4" name="Text Placeholder 3"/>
          <p:cNvSpPr>
            <a:spLocks noGrp="1"/>
          </p:cNvSpPr>
          <p:nvPr>
            <p:ph type="body" sz="half" idx="2"/>
          </p:nvPr>
        </p:nvSpPr>
        <p:spPr>
          <a:xfrm>
            <a:off x="1679138" y="4114800"/>
            <a:ext cx="7862427" cy="7623176"/>
          </a:xfrm>
        </p:spPr>
        <p:txBody>
          <a:bodyPr/>
          <a:lstStyle>
            <a:lvl1pPr marL="0" indent="0">
              <a:buNone/>
              <a:defRPr sz="3100"/>
            </a:lvl1pPr>
            <a:lvl2pPr marL="913303" indent="0">
              <a:buNone/>
              <a:defRPr sz="2900"/>
            </a:lvl2pPr>
            <a:lvl3pPr marL="1826605" indent="0">
              <a:buNone/>
              <a:defRPr sz="2400"/>
            </a:lvl3pPr>
            <a:lvl4pPr marL="2739908" indent="0">
              <a:buNone/>
              <a:defRPr sz="1900"/>
            </a:lvl4pPr>
            <a:lvl5pPr marL="3653213" indent="0">
              <a:buNone/>
              <a:defRPr sz="1900"/>
            </a:lvl5pPr>
            <a:lvl6pPr marL="4566513" indent="0">
              <a:buNone/>
              <a:defRPr sz="1900"/>
            </a:lvl6pPr>
            <a:lvl7pPr marL="5479816" indent="0">
              <a:buNone/>
              <a:defRPr sz="1900"/>
            </a:lvl7pPr>
            <a:lvl8pPr marL="6393126" indent="0">
              <a:buNone/>
              <a:defRPr sz="1900"/>
            </a:lvl8pPr>
            <a:lvl9pPr marL="7306428" indent="0">
              <a:buNone/>
              <a:defRPr sz="1900"/>
            </a:lvl9pPr>
          </a:lstStyle>
          <a:p>
            <a:pPr lvl="0"/>
            <a:r>
              <a:rPr lang="en-US"/>
              <a:t>Click to edit Master text styles</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4/1/19</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1.jp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2.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1160565"/>
            <a:ext cx="21025723" cy="2651126"/>
          </a:xfrm>
          <a:prstGeom prst="rect">
            <a:avLst/>
          </a:prstGeom>
        </p:spPr>
        <p:txBody>
          <a:bodyPr vert="horz" lIns="91356" tIns="45672" rIns="91356" bIns="45672" rtlCol="0" anchor="ctr">
            <a:normAutofit/>
          </a:bodyPr>
          <a:lstStyle/>
          <a:p>
            <a:r>
              <a:rPr lang="en-US"/>
              <a:t>Click to edit Master title style</a:t>
            </a:r>
          </a:p>
        </p:txBody>
      </p:sp>
      <p:sp>
        <p:nvSpPr>
          <p:cNvPr id="3" name="Text Placeholder 2"/>
          <p:cNvSpPr>
            <a:spLocks noGrp="1"/>
          </p:cNvSpPr>
          <p:nvPr>
            <p:ph type="body" idx="1"/>
          </p:nvPr>
        </p:nvSpPr>
        <p:spPr>
          <a:xfrm>
            <a:off x="1675964" y="4081554"/>
            <a:ext cx="21025723" cy="8702676"/>
          </a:xfrm>
          <a:prstGeom prst="rect">
            <a:avLst/>
          </a:prstGeom>
        </p:spPr>
        <p:txBody>
          <a:bodyPr vert="horz" lIns="91356" tIns="45672" rIns="91356"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Box 20"/>
          <p:cNvSpPr txBox="1"/>
          <p:nvPr userDrawn="1"/>
        </p:nvSpPr>
        <p:spPr>
          <a:xfrm>
            <a:off x="24581223" y="14711091"/>
            <a:ext cx="184496" cy="646234"/>
          </a:xfrm>
          <a:prstGeom prst="rect">
            <a:avLst/>
          </a:prstGeom>
          <a:noFill/>
        </p:spPr>
        <p:txBody>
          <a:bodyPr wrap="none" lIns="91356" tIns="45672" rIns="91356" bIns="45672" rtlCol="0">
            <a:spAutoFit/>
          </a:bodyPr>
          <a:lstStyle/>
          <a:p>
            <a:endParaRPr lang="en-US"/>
          </a:p>
        </p:txBody>
      </p:sp>
      <p:sp>
        <p:nvSpPr>
          <p:cNvPr id="22" name="TextBox 21"/>
          <p:cNvSpPr txBox="1"/>
          <p:nvPr userDrawn="1"/>
        </p:nvSpPr>
        <p:spPr>
          <a:xfrm>
            <a:off x="17561860" y="15141393"/>
            <a:ext cx="184496" cy="646234"/>
          </a:xfrm>
          <a:prstGeom prst="rect">
            <a:avLst/>
          </a:prstGeom>
          <a:noFill/>
        </p:spPr>
        <p:txBody>
          <a:bodyPr wrap="none" lIns="91356" tIns="45672" rIns="91356" bIns="45672" rtlCol="0">
            <a:spAutoFit/>
          </a:bodyPr>
          <a:lstStyle/>
          <a:p>
            <a:endParaRPr lang="en-US"/>
          </a:p>
        </p:txBody>
      </p:sp>
      <p:pic>
        <p:nvPicPr>
          <p:cNvPr id="4" name="Picture 3" descr="smartsweep.jpg"/>
          <p:cNvPicPr>
            <a:picLocks noChangeAspect="1"/>
          </p:cNvPicPr>
          <p:nvPr userDrawn="1"/>
        </p:nvPicPr>
        <p:blipFill rotWithShape="1">
          <a:blip r:embed="rId44">
            <a:extLst>
              <a:ext uri="{28A0092B-C50C-407E-A947-70E740481C1C}">
                <a14:useLocalDpi xmlns:a14="http://schemas.microsoft.com/office/drawing/2010/main" val="0"/>
              </a:ext>
            </a:extLst>
          </a:blip>
          <a:srcRect t="31001" b="23999"/>
          <a:stretch/>
        </p:blipFill>
        <p:spPr>
          <a:xfrm>
            <a:off x="21835531" y="12693014"/>
            <a:ext cx="2273301" cy="1022986"/>
          </a:xfrm>
          <a:prstGeom prst="rect">
            <a:avLst/>
          </a:prstGeom>
        </p:spPr>
      </p:pic>
    </p:spTree>
    <p:extLst>
      <p:ext uri="{BB962C8B-B14F-4D97-AF65-F5344CB8AC3E}">
        <p14:creationId xmlns:p14="http://schemas.microsoft.com/office/powerpoint/2010/main" val="168582207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Lst>
  <p:hf hdr="0" ftr="0" dt="0"/>
  <p:txStyles>
    <p:titleStyle>
      <a:lvl1pPr algn="l" defTabSz="1826605" rtl="0" eaLnBrk="1" latinLnBrk="0" hangingPunct="1">
        <a:lnSpc>
          <a:spcPct val="90000"/>
        </a:lnSpc>
        <a:spcBef>
          <a:spcPct val="0"/>
        </a:spcBef>
        <a:buNone/>
        <a:defRPr sz="8800" b="1" i="0" kern="1200">
          <a:solidFill>
            <a:srgbClr val="000000"/>
          </a:solidFill>
          <a:latin typeface="Avenir Black" charset="0"/>
          <a:ea typeface="Avenir Black" charset="0"/>
          <a:cs typeface="Avenir Black" charset="0"/>
        </a:defRPr>
      </a:lvl1pPr>
    </p:titleStyle>
    <p:bodyStyle>
      <a:lvl1pPr marL="456651" indent="-456651" algn="l" defTabSz="1826605" rtl="0" eaLnBrk="1" latinLnBrk="0" hangingPunct="1">
        <a:lnSpc>
          <a:spcPct val="90000"/>
        </a:lnSpc>
        <a:spcBef>
          <a:spcPts val="2000"/>
        </a:spcBef>
        <a:buFont typeface="Arial" panose="020B0604020202020204" pitchFamily="34" charset="0"/>
        <a:buChar char="•"/>
        <a:defRPr sz="5700" kern="1200">
          <a:solidFill>
            <a:srgbClr val="000000"/>
          </a:solidFill>
          <a:latin typeface="Avenir Book" charset="0"/>
          <a:ea typeface="Avenir Book" charset="0"/>
          <a:cs typeface="Avenir Book" charset="0"/>
        </a:defRPr>
      </a:lvl1pPr>
      <a:lvl2pPr marL="1369959" indent="-456651" algn="l" defTabSz="1826605" rtl="0" eaLnBrk="1" latinLnBrk="0" hangingPunct="1">
        <a:lnSpc>
          <a:spcPct val="90000"/>
        </a:lnSpc>
        <a:spcBef>
          <a:spcPts val="1000"/>
        </a:spcBef>
        <a:buFont typeface="Arial" panose="020B0604020202020204" pitchFamily="34" charset="0"/>
        <a:buChar char="•"/>
        <a:defRPr sz="4800" kern="1200">
          <a:solidFill>
            <a:srgbClr val="000000"/>
          </a:solidFill>
          <a:latin typeface="Avenir Book" charset="0"/>
          <a:ea typeface="Avenir Book" charset="0"/>
          <a:cs typeface="Avenir Book" charset="0"/>
        </a:defRPr>
      </a:lvl2pPr>
      <a:lvl3pPr marL="2283259" indent="-456651" algn="l" defTabSz="1826605" rtl="0" eaLnBrk="1" latinLnBrk="0" hangingPunct="1">
        <a:lnSpc>
          <a:spcPct val="90000"/>
        </a:lnSpc>
        <a:spcBef>
          <a:spcPts val="1000"/>
        </a:spcBef>
        <a:buFont typeface="Arial" panose="020B0604020202020204" pitchFamily="34" charset="0"/>
        <a:buChar char="•"/>
        <a:defRPr sz="4000" kern="1200">
          <a:solidFill>
            <a:srgbClr val="000000"/>
          </a:solidFill>
          <a:latin typeface="Avenir Book" charset="0"/>
          <a:ea typeface="Avenir Book" charset="0"/>
          <a:cs typeface="Avenir Book" charset="0"/>
        </a:defRPr>
      </a:lvl3pPr>
      <a:lvl4pPr marL="3196564" indent="-456651" algn="l" defTabSz="1826605" rtl="0" eaLnBrk="1" latinLnBrk="0" hangingPunct="1">
        <a:lnSpc>
          <a:spcPct val="90000"/>
        </a:lnSpc>
        <a:spcBef>
          <a:spcPts val="1000"/>
        </a:spcBef>
        <a:buFont typeface="Arial" panose="020B0604020202020204" pitchFamily="34" charset="0"/>
        <a:buChar char="•"/>
        <a:defRPr sz="3600" kern="1200">
          <a:solidFill>
            <a:srgbClr val="000000"/>
          </a:solidFill>
          <a:latin typeface="Avenir Book" charset="0"/>
          <a:ea typeface="Avenir Book" charset="0"/>
          <a:cs typeface="Avenir Book" charset="0"/>
        </a:defRPr>
      </a:lvl4pPr>
      <a:lvl5pPr marL="4109867" indent="-456651" algn="l" defTabSz="1826605" rtl="0" eaLnBrk="1" latinLnBrk="0" hangingPunct="1">
        <a:lnSpc>
          <a:spcPct val="90000"/>
        </a:lnSpc>
        <a:spcBef>
          <a:spcPts val="1000"/>
        </a:spcBef>
        <a:buFont typeface="Arial" panose="020B0604020202020204" pitchFamily="34" charset="0"/>
        <a:buChar char="•"/>
        <a:defRPr sz="3600" kern="1200">
          <a:solidFill>
            <a:srgbClr val="000000"/>
          </a:solidFill>
          <a:latin typeface="Avenir Book" charset="0"/>
          <a:ea typeface="Avenir Book" charset="0"/>
          <a:cs typeface="Avenir Book" charset="0"/>
        </a:defRPr>
      </a:lvl5pPr>
      <a:lvl6pPr marL="5023169"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36472"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49774"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63077"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6605" rtl="0" eaLnBrk="1" latinLnBrk="0" hangingPunct="1">
        <a:defRPr sz="3600" kern="1200">
          <a:solidFill>
            <a:schemeClr val="tx1"/>
          </a:solidFill>
          <a:latin typeface="+mn-lt"/>
          <a:ea typeface="+mn-ea"/>
          <a:cs typeface="+mn-cs"/>
        </a:defRPr>
      </a:lvl1pPr>
      <a:lvl2pPr marL="913303" algn="l" defTabSz="1826605" rtl="0" eaLnBrk="1" latinLnBrk="0" hangingPunct="1">
        <a:defRPr sz="3600" kern="1200">
          <a:solidFill>
            <a:schemeClr val="tx1"/>
          </a:solidFill>
          <a:latin typeface="+mn-lt"/>
          <a:ea typeface="+mn-ea"/>
          <a:cs typeface="+mn-cs"/>
        </a:defRPr>
      </a:lvl2pPr>
      <a:lvl3pPr marL="1826605" algn="l" defTabSz="1826605" rtl="0" eaLnBrk="1" latinLnBrk="0" hangingPunct="1">
        <a:defRPr sz="3600" kern="1200">
          <a:solidFill>
            <a:schemeClr val="tx1"/>
          </a:solidFill>
          <a:latin typeface="+mn-lt"/>
          <a:ea typeface="+mn-ea"/>
          <a:cs typeface="+mn-cs"/>
        </a:defRPr>
      </a:lvl3pPr>
      <a:lvl4pPr marL="2739908" algn="l" defTabSz="1826605" rtl="0" eaLnBrk="1" latinLnBrk="0" hangingPunct="1">
        <a:defRPr sz="3600" kern="1200">
          <a:solidFill>
            <a:schemeClr val="tx1"/>
          </a:solidFill>
          <a:latin typeface="+mn-lt"/>
          <a:ea typeface="+mn-ea"/>
          <a:cs typeface="+mn-cs"/>
        </a:defRPr>
      </a:lvl4pPr>
      <a:lvl5pPr marL="3653213" algn="l" defTabSz="1826605" rtl="0" eaLnBrk="1" latinLnBrk="0" hangingPunct="1">
        <a:defRPr sz="3600" kern="1200">
          <a:solidFill>
            <a:schemeClr val="tx1"/>
          </a:solidFill>
          <a:latin typeface="+mn-lt"/>
          <a:ea typeface="+mn-ea"/>
          <a:cs typeface="+mn-cs"/>
        </a:defRPr>
      </a:lvl5pPr>
      <a:lvl6pPr marL="4566513" algn="l" defTabSz="1826605" rtl="0" eaLnBrk="1" latinLnBrk="0" hangingPunct="1">
        <a:defRPr sz="3600" kern="1200">
          <a:solidFill>
            <a:schemeClr val="tx1"/>
          </a:solidFill>
          <a:latin typeface="+mn-lt"/>
          <a:ea typeface="+mn-ea"/>
          <a:cs typeface="+mn-cs"/>
        </a:defRPr>
      </a:lvl6pPr>
      <a:lvl7pPr marL="5479816" algn="l" defTabSz="1826605" rtl="0" eaLnBrk="1" latinLnBrk="0" hangingPunct="1">
        <a:defRPr sz="3600" kern="1200">
          <a:solidFill>
            <a:schemeClr val="tx1"/>
          </a:solidFill>
          <a:latin typeface="+mn-lt"/>
          <a:ea typeface="+mn-ea"/>
          <a:cs typeface="+mn-cs"/>
        </a:defRPr>
      </a:lvl7pPr>
      <a:lvl8pPr marL="6393126" algn="l" defTabSz="1826605" rtl="0" eaLnBrk="1" latinLnBrk="0" hangingPunct="1">
        <a:defRPr sz="3600" kern="1200">
          <a:solidFill>
            <a:schemeClr val="tx1"/>
          </a:solidFill>
          <a:latin typeface="+mn-lt"/>
          <a:ea typeface="+mn-ea"/>
          <a:cs typeface="+mn-cs"/>
        </a:defRPr>
      </a:lvl8pPr>
      <a:lvl9pPr marL="7306428" algn="l" defTabSz="1826605"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549276"/>
            <a:ext cx="21939885" cy="2286000"/>
          </a:xfrm>
          <a:prstGeom prst="rect">
            <a:avLst/>
          </a:prstGeom>
        </p:spPr>
        <p:txBody>
          <a:bodyPr vert="horz" lIns="217673" tIns="108836" rIns="217673" bIns="108836" rtlCol="0" anchor="ctr">
            <a:normAutofit/>
          </a:bodyPr>
          <a:lstStyle/>
          <a:p>
            <a:r>
              <a:rPr lang="en-US"/>
              <a:t>Click to edit Master title style</a:t>
            </a:r>
          </a:p>
        </p:txBody>
      </p:sp>
      <p:sp>
        <p:nvSpPr>
          <p:cNvPr id="3" name="Text Placeholder 2"/>
          <p:cNvSpPr>
            <a:spLocks noGrp="1"/>
          </p:cNvSpPr>
          <p:nvPr>
            <p:ph type="body" idx="1"/>
          </p:nvPr>
        </p:nvSpPr>
        <p:spPr>
          <a:xfrm>
            <a:off x="1218883" y="3200401"/>
            <a:ext cx="21939885" cy="9051926"/>
          </a:xfrm>
          <a:prstGeom prst="rect">
            <a:avLst/>
          </a:prstGeom>
        </p:spPr>
        <p:txBody>
          <a:bodyPr vert="horz" lIns="217673" tIns="108836" rIns="217673" bIns="1088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8883" y="12712701"/>
            <a:ext cx="5688118" cy="730250"/>
          </a:xfrm>
          <a:prstGeom prst="rect">
            <a:avLst/>
          </a:prstGeom>
        </p:spPr>
        <p:txBody>
          <a:bodyPr vert="horz" lIns="217673" tIns="108836" rIns="217673" bIns="108836" rtlCol="0" anchor="ctr"/>
          <a:lstStyle>
            <a:lvl1pPr algn="l">
              <a:defRPr sz="2900">
                <a:solidFill>
                  <a:schemeClr val="tx1">
                    <a:tint val="75000"/>
                  </a:schemeClr>
                </a:solidFill>
              </a:defRPr>
            </a:lvl1pPr>
          </a:lstStyle>
          <a:p>
            <a:fld id="{7BFA12BC-2CDB-9A4F-9D05-8C084B532CEB}" type="datetimeFigureOut">
              <a:rPr lang="en-US" smtClean="0"/>
              <a:t>4/1/19</a:t>
            </a:fld>
            <a:endParaRPr lang="en-US"/>
          </a:p>
        </p:txBody>
      </p:sp>
      <p:sp>
        <p:nvSpPr>
          <p:cNvPr id="5" name="Footer Placeholder 4"/>
          <p:cNvSpPr>
            <a:spLocks noGrp="1"/>
          </p:cNvSpPr>
          <p:nvPr>
            <p:ph type="ftr" sz="quarter" idx="3"/>
          </p:nvPr>
        </p:nvSpPr>
        <p:spPr>
          <a:xfrm>
            <a:off x="8329031" y="12712701"/>
            <a:ext cx="7719589" cy="730250"/>
          </a:xfrm>
          <a:prstGeom prst="rect">
            <a:avLst/>
          </a:prstGeom>
        </p:spPr>
        <p:txBody>
          <a:bodyPr vert="horz" lIns="217673" tIns="108836" rIns="217673" bIns="108836" rtlCol="0" anchor="ctr"/>
          <a:lstStyle>
            <a:lvl1pPr algn="ctr">
              <a:defRPr sz="2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0649" y="12712701"/>
            <a:ext cx="5688118" cy="730250"/>
          </a:xfrm>
          <a:prstGeom prst="rect">
            <a:avLst/>
          </a:prstGeom>
        </p:spPr>
        <p:txBody>
          <a:bodyPr vert="horz" lIns="217673" tIns="108836" rIns="217673" bIns="108836" rtlCol="0" anchor="ctr"/>
          <a:lstStyle>
            <a:lvl1pPr algn="r">
              <a:defRPr sz="2900">
                <a:solidFill>
                  <a:schemeClr val="tx1">
                    <a:tint val="75000"/>
                  </a:schemeClr>
                </a:solidFill>
              </a:defRPr>
            </a:lvl1pPr>
          </a:lstStyle>
          <a:p>
            <a:fld id="{0F2A88A1-4285-5647-B96A-AD29AC43EC90}" type="slidenum">
              <a:rPr lang="en-US" smtClean="0"/>
              <a:t>‹#›</a:t>
            </a:fld>
            <a:endParaRPr lang="en-US"/>
          </a:p>
        </p:txBody>
      </p:sp>
      <p:sp>
        <p:nvSpPr>
          <p:cNvPr id="7" name="TextBox 6"/>
          <p:cNvSpPr txBox="1"/>
          <p:nvPr userDrawn="1"/>
        </p:nvSpPr>
        <p:spPr>
          <a:xfrm>
            <a:off x="22896853" y="12901549"/>
            <a:ext cx="823355" cy="630702"/>
          </a:xfrm>
          <a:prstGeom prst="rect">
            <a:avLst/>
          </a:prstGeom>
          <a:noFill/>
        </p:spPr>
        <p:txBody>
          <a:bodyPr wrap="none" lIns="182634" tIns="91321" rIns="182634" bIns="91321" rtlCol="0">
            <a:spAutoFit/>
          </a:bodyPr>
          <a:lstStyle/>
          <a:p>
            <a:pPr algn="ctr"/>
            <a:fld id="{260E2A6B-A809-4840-BF14-8648BC0BDF87}" type="slidenum">
              <a:rPr lang="id-ID" sz="2900" b="1" i="0" smtClean="0">
                <a:solidFill>
                  <a:schemeClr val="bg1"/>
                </a:solidFill>
                <a:latin typeface="Lato Bold" charset="0"/>
                <a:cs typeface="Lato Bold" charset="0"/>
              </a:rPr>
              <a:pPr algn="ctr"/>
              <a:t>‹#›</a:t>
            </a:fld>
            <a:endParaRPr lang="id-ID" sz="2900" b="1" i="0">
              <a:solidFill>
                <a:schemeClr val="bg1"/>
              </a:solidFill>
              <a:latin typeface="Lato Bold" charset="0"/>
              <a:cs typeface="Lato Bold" charset="0"/>
            </a:endParaRPr>
          </a:p>
        </p:txBody>
      </p:sp>
      <p:sp>
        <p:nvSpPr>
          <p:cNvPr id="8" name="TextBox 7"/>
          <p:cNvSpPr txBox="1"/>
          <p:nvPr userDrawn="1"/>
        </p:nvSpPr>
        <p:spPr>
          <a:xfrm>
            <a:off x="24581223" y="14711091"/>
            <a:ext cx="184496" cy="646234"/>
          </a:xfrm>
          <a:prstGeom prst="rect">
            <a:avLst/>
          </a:prstGeom>
          <a:noFill/>
        </p:spPr>
        <p:txBody>
          <a:bodyPr wrap="none" lIns="91356" tIns="45672" rIns="91356" bIns="45672" rtlCol="0">
            <a:spAutoFit/>
          </a:bodyPr>
          <a:lstStyle/>
          <a:p>
            <a:endParaRPr lang="en-US"/>
          </a:p>
        </p:txBody>
      </p:sp>
      <p:sp>
        <p:nvSpPr>
          <p:cNvPr id="9" name="TextBox 8"/>
          <p:cNvSpPr txBox="1"/>
          <p:nvPr userDrawn="1"/>
        </p:nvSpPr>
        <p:spPr>
          <a:xfrm>
            <a:off x="17561860" y="15141393"/>
            <a:ext cx="184496" cy="646234"/>
          </a:xfrm>
          <a:prstGeom prst="rect">
            <a:avLst/>
          </a:prstGeom>
          <a:noFill/>
        </p:spPr>
        <p:txBody>
          <a:bodyPr wrap="none" lIns="91356" tIns="45672" rIns="91356" bIns="45672" rtlCol="0">
            <a:spAutoFit/>
          </a:bodyPr>
          <a:lstStyle/>
          <a:p>
            <a:endParaRPr lang="en-US"/>
          </a:p>
        </p:txBody>
      </p:sp>
      <p:pic>
        <p:nvPicPr>
          <p:cNvPr id="10" name="Picture 9" descr="smartsweep.jpg"/>
          <p:cNvPicPr>
            <a:picLocks noChangeAspect="1"/>
          </p:cNvPicPr>
          <p:nvPr userDrawn="1"/>
        </p:nvPicPr>
        <p:blipFill rotWithShape="1">
          <a:blip r:embed="rId24">
            <a:extLst>
              <a:ext uri="{28A0092B-C50C-407E-A947-70E740481C1C}">
                <a14:useLocalDpi xmlns:a14="http://schemas.microsoft.com/office/drawing/2010/main" val="0"/>
              </a:ext>
            </a:extLst>
          </a:blip>
          <a:srcRect t="31001" b="23999"/>
          <a:stretch/>
        </p:blipFill>
        <p:spPr>
          <a:xfrm>
            <a:off x="21835531" y="12693014"/>
            <a:ext cx="2273301" cy="1022986"/>
          </a:xfrm>
          <a:prstGeom prst="rect">
            <a:avLst/>
          </a:prstGeom>
        </p:spPr>
      </p:pic>
    </p:spTree>
    <p:extLst>
      <p:ext uri="{BB962C8B-B14F-4D97-AF65-F5344CB8AC3E}">
        <p14:creationId xmlns:p14="http://schemas.microsoft.com/office/powerpoint/2010/main" val="378575991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3921" r:id="rId13"/>
    <p:sldLayoutId id="2147483932" r:id="rId14"/>
    <p:sldLayoutId id="2147483822" r:id="rId15"/>
    <p:sldLayoutId id="2147483823" r:id="rId16"/>
    <p:sldLayoutId id="2147483811" r:id="rId17"/>
    <p:sldLayoutId id="2147483844" r:id="rId18"/>
    <p:sldLayoutId id="2147483834" r:id="rId19"/>
    <p:sldLayoutId id="2147483893" r:id="rId20"/>
    <p:sldLayoutId id="2147483894" r:id="rId21"/>
    <p:sldLayoutId id="2147483902" r:id="rId22"/>
  </p:sldLayoutIdLst>
  <p:hf hdr="0" ftr="0" dt="0"/>
  <p:txStyles>
    <p:titleStyle>
      <a:lvl1pPr algn="ctr" defTabSz="1088365" rtl="0" eaLnBrk="1" latinLnBrk="0" hangingPunct="1">
        <a:spcBef>
          <a:spcPct val="0"/>
        </a:spcBef>
        <a:buNone/>
        <a:defRPr sz="10500" kern="1200">
          <a:solidFill>
            <a:schemeClr val="tx1"/>
          </a:solidFill>
          <a:latin typeface="+mj-lt"/>
          <a:ea typeface="+mj-ea"/>
          <a:cs typeface="+mj-cs"/>
        </a:defRPr>
      </a:lvl1pPr>
    </p:titleStyle>
    <p:bodyStyle>
      <a:lvl1pPr marL="816273" indent="-816273" algn="l" defTabSz="1088365" rtl="0" eaLnBrk="1" latinLnBrk="0" hangingPunct="1">
        <a:spcBef>
          <a:spcPct val="20000"/>
        </a:spcBef>
        <a:buFont typeface="Arial"/>
        <a:buChar char="•"/>
        <a:defRPr sz="7600" kern="1200">
          <a:solidFill>
            <a:schemeClr val="tx1"/>
          </a:solidFill>
          <a:latin typeface="+mn-lt"/>
          <a:ea typeface="+mn-ea"/>
          <a:cs typeface="+mn-cs"/>
        </a:defRPr>
      </a:lvl1pPr>
      <a:lvl2pPr marL="1768592" indent="-680228" algn="l" defTabSz="1088365" rtl="0" eaLnBrk="1" latinLnBrk="0" hangingPunct="1">
        <a:spcBef>
          <a:spcPct val="20000"/>
        </a:spcBef>
        <a:buFont typeface="Arial"/>
        <a:buChar char="–"/>
        <a:defRPr sz="6700" kern="1200">
          <a:solidFill>
            <a:schemeClr val="tx1"/>
          </a:solidFill>
          <a:latin typeface="+mn-lt"/>
          <a:ea typeface="+mn-ea"/>
          <a:cs typeface="+mn-cs"/>
        </a:defRPr>
      </a:lvl2pPr>
      <a:lvl3pPr marL="2720912" indent="-544182" algn="l" defTabSz="1088365" rtl="0" eaLnBrk="1" latinLnBrk="0" hangingPunct="1">
        <a:spcBef>
          <a:spcPct val="20000"/>
        </a:spcBef>
        <a:buFont typeface="Arial"/>
        <a:buChar char="•"/>
        <a:defRPr sz="5700" kern="1200">
          <a:solidFill>
            <a:schemeClr val="tx1"/>
          </a:solidFill>
          <a:latin typeface="+mn-lt"/>
          <a:ea typeface="+mn-ea"/>
          <a:cs typeface="+mn-cs"/>
        </a:defRPr>
      </a:lvl3pPr>
      <a:lvl4pPr marL="3809276" indent="-544182" algn="l" defTabSz="1088365" rtl="0" eaLnBrk="1" latinLnBrk="0" hangingPunct="1">
        <a:spcBef>
          <a:spcPct val="20000"/>
        </a:spcBef>
        <a:buFont typeface="Arial"/>
        <a:buChar char="–"/>
        <a:defRPr sz="4800" kern="1200">
          <a:solidFill>
            <a:schemeClr val="tx1"/>
          </a:solidFill>
          <a:latin typeface="+mn-lt"/>
          <a:ea typeface="+mn-ea"/>
          <a:cs typeface="+mn-cs"/>
        </a:defRPr>
      </a:lvl4pPr>
      <a:lvl5pPr marL="4897641" indent="-544182" algn="l" defTabSz="1088365" rtl="0" eaLnBrk="1" latinLnBrk="0" hangingPunct="1">
        <a:spcBef>
          <a:spcPct val="20000"/>
        </a:spcBef>
        <a:buFont typeface="Arial"/>
        <a:buChar char="»"/>
        <a:defRPr sz="4800" kern="1200">
          <a:solidFill>
            <a:schemeClr val="tx1"/>
          </a:solidFill>
          <a:latin typeface="+mn-lt"/>
          <a:ea typeface="+mn-ea"/>
          <a:cs typeface="+mn-cs"/>
        </a:defRPr>
      </a:lvl5pPr>
      <a:lvl6pPr marL="5986005" indent="-544182" algn="l" defTabSz="1088365" rtl="0" eaLnBrk="1" latinLnBrk="0" hangingPunct="1">
        <a:spcBef>
          <a:spcPct val="20000"/>
        </a:spcBef>
        <a:buFont typeface="Arial"/>
        <a:buChar char="•"/>
        <a:defRPr sz="4800" kern="1200">
          <a:solidFill>
            <a:schemeClr val="tx1"/>
          </a:solidFill>
          <a:latin typeface="+mn-lt"/>
          <a:ea typeface="+mn-ea"/>
          <a:cs typeface="+mn-cs"/>
        </a:defRPr>
      </a:lvl6pPr>
      <a:lvl7pPr marL="7074370" indent="-544182" algn="l" defTabSz="1088365" rtl="0" eaLnBrk="1" latinLnBrk="0" hangingPunct="1">
        <a:spcBef>
          <a:spcPct val="20000"/>
        </a:spcBef>
        <a:buFont typeface="Arial"/>
        <a:buChar char="•"/>
        <a:defRPr sz="4800" kern="1200">
          <a:solidFill>
            <a:schemeClr val="tx1"/>
          </a:solidFill>
          <a:latin typeface="+mn-lt"/>
          <a:ea typeface="+mn-ea"/>
          <a:cs typeface="+mn-cs"/>
        </a:defRPr>
      </a:lvl7pPr>
      <a:lvl8pPr marL="8162735" indent="-544182" algn="l" defTabSz="1088365" rtl="0" eaLnBrk="1" latinLnBrk="0" hangingPunct="1">
        <a:spcBef>
          <a:spcPct val="20000"/>
        </a:spcBef>
        <a:buFont typeface="Arial"/>
        <a:buChar char="•"/>
        <a:defRPr sz="4800" kern="1200">
          <a:solidFill>
            <a:schemeClr val="tx1"/>
          </a:solidFill>
          <a:latin typeface="+mn-lt"/>
          <a:ea typeface="+mn-ea"/>
          <a:cs typeface="+mn-cs"/>
        </a:defRPr>
      </a:lvl8pPr>
      <a:lvl9pPr marL="9251099" indent="-544182" algn="l" defTabSz="1088365"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365" rtl="0" eaLnBrk="1" latinLnBrk="0" hangingPunct="1">
        <a:defRPr sz="4300" kern="1200">
          <a:solidFill>
            <a:schemeClr val="tx1"/>
          </a:solidFill>
          <a:latin typeface="+mn-lt"/>
          <a:ea typeface="+mn-ea"/>
          <a:cs typeface="+mn-cs"/>
        </a:defRPr>
      </a:lvl1pPr>
      <a:lvl2pPr marL="1088365" algn="l" defTabSz="1088365" rtl="0" eaLnBrk="1" latinLnBrk="0" hangingPunct="1">
        <a:defRPr sz="4300" kern="1200">
          <a:solidFill>
            <a:schemeClr val="tx1"/>
          </a:solidFill>
          <a:latin typeface="+mn-lt"/>
          <a:ea typeface="+mn-ea"/>
          <a:cs typeface="+mn-cs"/>
        </a:defRPr>
      </a:lvl2pPr>
      <a:lvl3pPr marL="2176729" algn="l" defTabSz="1088365" rtl="0" eaLnBrk="1" latinLnBrk="0" hangingPunct="1">
        <a:defRPr sz="4300" kern="1200">
          <a:solidFill>
            <a:schemeClr val="tx1"/>
          </a:solidFill>
          <a:latin typeface="+mn-lt"/>
          <a:ea typeface="+mn-ea"/>
          <a:cs typeface="+mn-cs"/>
        </a:defRPr>
      </a:lvl3pPr>
      <a:lvl4pPr marL="3265094" algn="l" defTabSz="1088365" rtl="0" eaLnBrk="1" latinLnBrk="0" hangingPunct="1">
        <a:defRPr sz="4300" kern="1200">
          <a:solidFill>
            <a:schemeClr val="tx1"/>
          </a:solidFill>
          <a:latin typeface="+mn-lt"/>
          <a:ea typeface="+mn-ea"/>
          <a:cs typeface="+mn-cs"/>
        </a:defRPr>
      </a:lvl4pPr>
      <a:lvl5pPr marL="4353458" algn="l" defTabSz="1088365" rtl="0" eaLnBrk="1" latinLnBrk="0" hangingPunct="1">
        <a:defRPr sz="4300" kern="1200">
          <a:solidFill>
            <a:schemeClr val="tx1"/>
          </a:solidFill>
          <a:latin typeface="+mn-lt"/>
          <a:ea typeface="+mn-ea"/>
          <a:cs typeface="+mn-cs"/>
        </a:defRPr>
      </a:lvl5pPr>
      <a:lvl6pPr marL="5441823" algn="l" defTabSz="1088365" rtl="0" eaLnBrk="1" latinLnBrk="0" hangingPunct="1">
        <a:defRPr sz="4300" kern="1200">
          <a:solidFill>
            <a:schemeClr val="tx1"/>
          </a:solidFill>
          <a:latin typeface="+mn-lt"/>
          <a:ea typeface="+mn-ea"/>
          <a:cs typeface="+mn-cs"/>
        </a:defRPr>
      </a:lvl6pPr>
      <a:lvl7pPr marL="6530188" algn="l" defTabSz="1088365" rtl="0" eaLnBrk="1" latinLnBrk="0" hangingPunct="1">
        <a:defRPr sz="4300" kern="1200">
          <a:solidFill>
            <a:schemeClr val="tx1"/>
          </a:solidFill>
          <a:latin typeface="+mn-lt"/>
          <a:ea typeface="+mn-ea"/>
          <a:cs typeface="+mn-cs"/>
        </a:defRPr>
      </a:lvl7pPr>
      <a:lvl8pPr marL="7618552" algn="l" defTabSz="1088365" rtl="0" eaLnBrk="1" latinLnBrk="0" hangingPunct="1">
        <a:defRPr sz="4300" kern="1200">
          <a:solidFill>
            <a:schemeClr val="tx1"/>
          </a:solidFill>
          <a:latin typeface="+mn-lt"/>
          <a:ea typeface="+mn-ea"/>
          <a:cs typeface="+mn-cs"/>
        </a:defRPr>
      </a:lvl8pPr>
      <a:lvl9pPr marL="8706917" algn="l" defTabSz="1088365"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6.tiff"/><Relationship Id="rId7"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28.tiff"/><Relationship Id="rId5" Type="http://schemas.openxmlformats.org/officeDocument/2006/relationships/image" Target="../media/image23.tiff"/><Relationship Id="rId4" Type="http://schemas.openxmlformats.org/officeDocument/2006/relationships/image" Target="../media/image27.tiff"/><Relationship Id="rId9"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33.tiff"/><Relationship Id="rId4" Type="http://schemas.openxmlformats.org/officeDocument/2006/relationships/image" Target="../media/image32.tiff"/></Relationships>
</file>

<file path=ppt/slides/_rels/slide19.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24.tiff"/><Relationship Id="rId7"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25.tiff"/><Relationship Id="rId9" Type="http://schemas.openxmlformats.org/officeDocument/2006/relationships/image" Target="../media/image3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4.tiff"/><Relationship Id="rId7"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40.tiff"/><Relationship Id="rId5" Type="http://schemas.openxmlformats.org/officeDocument/2006/relationships/image" Target="../media/image25.tiff"/><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 Id="rId9" Type="http://schemas.openxmlformats.org/officeDocument/2006/relationships/image" Target="../media/image49.tiff"/></Relationships>
</file>

<file path=ppt/slides/_rels/slide28.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4.tiff"/><Relationship Id="rId7" Type="http://schemas.openxmlformats.org/officeDocument/2006/relationships/image" Target="../media/image53.tiff"/><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4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id="{029DE7B6-DC7C-4BA1-B406-EDDA0C0A3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06167" y="-4"/>
            <a:ext cx="15071483" cy="13716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376537" y="2612142"/>
            <a:ext cx="10953904" cy="5326814"/>
          </a:xfrm>
        </p:spPr>
        <p:txBody>
          <a:bodyPr>
            <a:normAutofit/>
          </a:bodyPr>
          <a:lstStyle/>
          <a:p>
            <a:pPr algn="l"/>
            <a:r>
              <a:rPr lang="en-US" sz="10700">
                <a:solidFill>
                  <a:srgbClr val="FFFFFF"/>
                </a:solidFill>
                <a:latin typeface="Avenir Book" charset="0"/>
                <a:ea typeface="Avenir Book" charset="0"/>
                <a:cs typeface="Avenir Book" charset="0"/>
              </a:rPr>
              <a:t>Cloud Computing Basics</a:t>
            </a:r>
          </a:p>
        </p:txBody>
      </p:sp>
      <p:sp>
        <p:nvSpPr>
          <p:cNvPr id="3" name="Subtitle 2"/>
          <p:cNvSpPr>
            <a:spLocks noGrp="1"/>
          </p:cNvSpPr>
          <p:nvPr>
            <p:ph type="subTitle" idx="1"/>
          </p:nvPr>
        </p:nvSpPr>
        <p:spPr>
          <a:xfrm>
            <a:off x="10376537" y="8212008"/>
            <a:ext cx="10953906" cy="3721766"/>
          </a:xfrm>
        </p:spPr>
        <p:txBody>
          <a:bodyPr>
            <a:normAutofit/>
          </a:bodyPr>
          <a:lstStyle/>
          <a:p>
            <a:pPr algn="l"/>
            <a:endParaRPr lang="en-US">
              <a:solidFill>
                <a:srgbClr val="FFFFFF"/>
              </a:solidFill>
            </a:endParaRPr>
          </a:p>
        </p:txBody>
      </p:sp>
      <p:pic>
        <p:nvPicPr>
          <p:cNvPr id="7" name="Graphic 6" descr="Cloud">
            <a:extLst>
              <a:ext uri="{FF2B5EF4-FFF2-40B4-BE49-F238E27FC236}">
                <a16:creationId xmlns:a16="http://schemas.microsoft.com/office/drawing/2014/main" id="{6F3BE5ED-2FCD-4932-A6FE-FE0B4EA433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2674" y="5187399"/>
            <a:ext cx="3296285" cy="3296285"/>
          </a:xfrm>
          <a:prstGeom prst="rect">
            <a:avLst/>
          </a:prstGeom>
        </p:spPr>
      </p:pic>
    </p:spTree>
    <p:extLst>
      <p:ext uri="{BB962C8B-B14F-4D97-AF65-F5344CB8AC3E}">
        <p14:creationId xmlns:p14="http://schemas.microsoft.com/office/powerpoint/2010/main" val="24490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n-architecture-im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269" y="3200400"/>
            <a:ext cx="9636466" cy="8542444"/>
          </a:xfrm>
          <a:prstGeom prst="rect">
            <a:avLst/>
          </a:prstGeom>
        </p:spPr>
      </p:pic>
      <p:sp>
        <p:nvSpPr>
          <p:cNvPr id="2" name="Title 1"/>
          <p:cNvSpPr>
            <a:spLocks noGrp="1"/>
          </p:cNvSpPr>
          <p:nvPr>
            <p:ph type="title"/>
          </p:nvPr>
        </p:nvSpPr>
        <p:spPr/>
        <p:txBody>
          <a:bodyPr/>
          <a:lstStyle/>
          <a:p>
            <a:r>
              <a:rPr lang="en-US" dirty="0"/>
              <a:t>SDN</a:t>
            </a:r>
          </a:p>
        </p:txBody>
      </p:sp>
      <p:sp>
        <p:nvSpPr>
          <p:cNvPr id="3" name="Content Placeholder 2"/>
          <p:cNvSpPr>
            <a:spLocks noGrp="1"/>
          </p:cNvSpPr>
          <p:nvPr>
            <p:ph idx="1"/>
          </p:nvPr>
        </p:nvSpPr>
        <p:spPr>
          <a:xfrm>
            <a:off x="1218882" y="3200401"/>
            <a:ext cx="11230387" cy="9051926"/>
          </a:xfrm>
        </p:spPr>
        <p:txBody>
          <a:bodyPr>
            <a:normAutofit fontScale="62500" lnSpcReduction="20000"/>
          </a:bodyPr>
          <a:lstStyle/>
          <a:p>
            <a:pPr marL="0" indent="0">
              <a:buNone/>
            </a:pPr>
            <a:r>
              <a:rPr lang="en-US" dirty="0"/>
              <a:t>Software-Defined Networking (SDN) is an emerging architecture that is dynamic, manageable, cost-effective, and adaptable, making it ideal for the high-bandwidth, dynamic nature of today’s applications.</a:t>
            </a:r>
          </a:p>
          <a:p>
            <a:pPr marL="0" indent="0">
              <a:buNone/>
            </a:pPr>
            <a:endParaRPr lang="en-US" dirty="0"/>
          </a:p>
          <a:p>
            <a:pPr marL="0" indent="0">
              <a:buNone/>
            </a:pPr>
            <a:r>
              <a:rPr lang="en-US" dirty="0"/>
              <a:t>This architecture decouples the network control and forwarding functions enabling the network control to become directly programmable and the underlying infrastructure to be abstracted for applications and network services</a:t>
            </a:r>
          </a:p>
        </p:txBody>
      </p:sp>
    </p:spTree>
    <p:extLst>
      <p:ext uri="{BB962C8B-B14F-4D97-AF65-F5344CB8AC3E}">
        <p14:creationId xmlns:p14="http://schemas.microsoft.com/office/powerpoint/2010/main" val="132075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Artificial Intelligence/ Machine Learning/ Big Data</a:t>
            </a:r>
          </a:p>
        </p:txBody>
      </p:sp>
      <p:pic>
        <p:nvPicPr>
          <p:cNvPr id="4" name="Content Placeholder 3" descr="ai-machine-learning-deep-learning-1.jpg"/>
          <p:cNvPicPr>
            <a:picLocks noGrp="1" noChangeAspect="1"/>
          </p:cNvPicPr>
          <p:nvPr>
            <p:ph idx="1"/>
          </p:nvPr>
        </p:nvPicPr>
        <p:blipFill>
          <a:blip r:embed="rId3">
            <a:extLst>
              <a:ext uri="{28A0092B-C50C-407E-A947-70E740481C1C}">
                <a14:useLocalDpi xmlns:a14="http://schemas.microsoft.com/office/drawing/2010/main" val="0"/>
              </a:ext>
            </a:extLst>
          </a:blip>
          <a:srcRect t="-1797" b="-1797"/>
          <a:stretch>
            <a:fillRect/>
          </a:stretch>
        </p:blipFill>
        <p:spPr/>
      </p:pic>
    </p:spTree>
    <p:extLst>
      <p:ext uri="{BB962C8B-B14F-4D97-AF65-F5344CB8AC3E}">
        <p14:creationId xmlns:p14="http://schemas.microsoft.com/office/powerpoint/2010/main" val="2039073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endParaRPr lang="en-US" dirty="0"/>
          </a:p>
        </p:txBody>
      </p:sp>
      <p:pic>
        <p:nvPicPr>
          <p:cNvPr id="4" name="Content Placeholder 3" descr="Blockchain.001-1024x768.jpe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4917202" y="2835277"/>
            <a:ext cx="21939885" cy="9051926"/>
          </a:xfrm>
        </p:spPr>
      </p:pic>
      <p:sp>
        <p:nvSpPr>
          <p:cNvPr id="5" name="Rectangle 4"/>
          <p:cNvSpPr/>
          <p:nvPr/>
        </p:nvSpPr>
        <p:spPr>
          <a:xfrm>
            <a:off x="1218883" y="2881500"/>
            <a:ext cx="6177756" cy="4097783"/>
          </a:xfrm>
          <a:prstGeom prst="rect">
            <a:avLst/>
          </a:prstGeom>
          <a:ln>
            <a:solidFill>
              <a:schemeClr val="tx1">
                <a:lumMod val="95000"/>
              </a:schemeClr>
            </a:solidFill>
          </a:ln>
        </p:spPr>
        <p:txBody>
          <a:bodyPr wrap="square" lIns="217673" tIns="108836" rIns="217673" bIns="108836">
            <a:spAutoFit/>
          </a:bodyPr>
          <a:lstStyle/>
          <a:p>
            <a:r>
              <a:rPr lang="en-US" dirty="0"/>
              <a:t>The technology behind </a:t>
            </a:r>
            <a:r>
              <a:rPr lang="en-US" dirty="0" err="1"/>
              <a:t>Bitcoin</a:t>
            </a:r>
            <a:r>
              <a:rPr lang="en-US" dirty="0"/>
              <a:t> and many other </a:t>
            </a:r>
            <a:r>
              <a:rPr lang="en-US" dirty="0" err="1"/>
              <a:t>cryptocurrencies</a:t>
            </a:r>
            <a:r>
              <a:rPr lang="en-US" dirty="0"/>
              <a:t> is a </a:t>
            </a:r>
            <a:r>
              <a:rPr lang="en-US" b="1" i="1" dirty="0"/>
              <a:t>distributed ledger database</a:t>
            </a:r>
            <a:r>
              <a:rPr lang="en-US" dirty="0"/>
              <a:t> for recording transactions, more commonly known as blocks.</a:t>
            </a:r>
          </a:p>
        </p:txBody>
      </p:sp>
    </p:spTree>
    <p:extLst>
      <p:ext uri="{BB962C8B-B14F-4D97-AF65-F5344CB8AC3E}">
        <p14:creationId xmlns:p14="http://schemas.microsoft.com/office/powerpoint/2010/main" val="3257815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758894" y="1930398"/>
            <a:ext cx="13528632" cy="9855202"/>
          </a:xfrm>
        </p:spPr>
        <p:txBody>
          <a:bodyPr vert="horz" lIns="91440" tIns="45720" rIns="91440" bIns="45720" rtlCol="0" anchor="ctr">
            <a:normAutofit/>
          </a:bodyPr>
          <a:lstStyle/>
          <a:p>
            <a:pPr defTabSz="914400">
              <a:lnSpc>
                <a:spcPct val="90000"/>
              </a:lnSpc>
            </a:pPr>
            <a:r>
              <a:rPr lang="en-US" sz="10700" kern="1200">
                <a:solidFill>
                  <a:schemeClr val="tx1">
                    <a:lumMod val="85000"/>
                    <a:lumOff val="15000"/>
                  </a:schemeClr>
                </a:solidFill>
                <a:latin typeface="+mj-lt"/>
                <a:ea typeface="+mj-ea"/>
                <a:cs typeface="+mj-cs"/>
              </a:rPr>
              <a:t>The Cloud</a:t>
            </a:r>
          </a:p>
        </p:txBody>
      </p:sp>
      <p:sp>
        <p:nvSpPr>
          <p:cNvPr id="6" name="Text Placeholder 5"/>
          <p:cNvSpPr>
            <a:spLocks noGrp="1"/>
          </p:cNvSpPr>
          <p:nvPr>
            <p:ph type="body" idx="1"/>
          </p:nvPr>
        </p:nvSpPr>
        <p:spPr>
          <a:xfrm>
            <a:off x="2045981" y="1930396"/>
            <a:ext cx="5414463" cy="9855204"/>
          </a:xfrm>
        </p:spPr>
        <p:txBody>
          <a:bodyPr vert="horz" lIns="91440" tIns="45720" rIns="91440" bIns="45720" rtlCol="0" anchor="ctr">
            <a:normAutofit/>
          </a:bodyPr>
          <a:lstStyle/>
          <a:p>
            <a:pPr algn="r" defTabSz="914400">
              <a:lnSpc>
                <a:spcPct val="90000"/>
              </a:lnSpc>
              <a:spcBef>
                <a:spcPts val="1000"/>
              </a:spcBef>
            </a:pPr>
            <a:endParaRPr lang="en-US" sz="4000" kern="1200">
              <a:solidFill>
                <a:schemeClr val="accent1"/>
              </a:solidFill>
              <a:latin typeface="+mn-lt"/>
              <a:ea typeface="+mn-ea"/>
              <a:cs typeface="+mn-cs"/>
            </a:endParaRPr>
          </a:p>
        </p:txBody>
      </p:sp>
      <p:cxnSp>
        <p:nvCxnSpPr>
          <p:cNvPr id="13" name="Straight Connector 12">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09669" y="4114798"/>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20445302" y="13107380"/>
            <a:ext cx="2256384" cy="548640"/>
          </a:xfrm>
        </p:spPr>
        <p:txBody>
          <a:bodyPr vert="horz" lIns="91440" tIns="45720" rIns="91440" bIns="45720" rtlCol="0" anchor="ctr">
            <a:normAutofit/>
          </a:bodyPr>
          <a:lstStyle/>
          <a:p>
            <a:pPr defTabSz="914400">
              <a:spcAft>
                <a:spcPts val="600"/>
              </a:spcAft>
            </a:pPr>
            <a:fld id="{48F63A3B-78C7-47BE-AE5E-E10140E04643}" type="slidenum">
              <a:rPr lang="en-US" sz="2100"/>
              <a:pPr defTabSz="914400">
                <a:spcAft>
                  <a:spcPts val="600"/>
                </a:spcAft>
              </a:pPr>
              <a:t>2</a:t>
            </a:fld>
            <a:endParaRPr lang="en-US" sz="2100"/>
          </a:p>
        </p:txBody>
      </p:sp>
    </p:spTree>
    <p:extLst>
      <p:ext uri="{BB962C8B-B14F-4D97-AF65-F5344CB8AC3E}">
        <p14:creationId xmlns:p14="http://schemas.microsoft.com/office/powerpoint/2010/main" val="4077250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1996</a:t>
            </a:r>
          </a:p>
        </p:txBody>
      </p:sp>
      <p:sp>
        <p:nvSpPr>
          <p:cNvPr id="3" name="Content Placeholder 2"/>
          <p:cNvSpPr>
            <a:spLocks noGrp="1"/>
          </p:cNvSpPr>
          <p:nvPr>
            <p:ph sz="half" idx="1"/>
          </p:nvPr>
        </p:nvSpPr>
        <p:spPr/>
        <p:txBody>
          <a:bodyPr>
            <a:normAutofit fontScale="77500" lnSpcReduction="20000"/>
          </a:bodyPr>
          <a:lstStyle/>
          <a:p>
            <a:r>
              <a:rPr lang="en-US" dirty="0"/>
              <a:t>Inside the offices of Compaq Computer, a small group of technology executives was plotting the future of the Internet business and calling it “cloud computing.”</a:t>
            </a:r>
          </a:p>
          <a:p>
            <a:endParaRPr lang="en-US" dirty="0"/>
          </a:p>
          <a:p>
            <a:r>
              <a:rPr lang="en-US" dirty="0"/>
              <a:t>Their vision was detailed and prescient. Not only would all business software move to the Web, but what they termed “cloud computing-enabled applications” like consumer file storage would become common. </a:t>
            </a:r>
          </a:p>
        </p:txBody>
      </p:sp>
      <p:pic>
        <p:nvPicPr>
          <p:cNvPr id="7" name="Content Placeholder 6" descr="oct28_compaq_x220.jpg"/>
          <p:cNvPicPr>
            <a:picLocks noGrp="1" noChangeAspect="1"/>
          </p:cNvPicPr>
          <p:nvPr>
            <p:ph sz="half" idx="2"/>
          </p:nvPr>
        </p:nvPicPr>
        <p:blipFill>
          <a:blip r:embed="rId3">
            <a:extLst>
              <a:ext uri="{28A0092B-C50C-407E-A947-70E740481C1C}">
                <a14:useLocalDpi xmlns:a14="http://schemas.microsoft.com/office/drawing/2010/main" val="0"/>
              </a:ext>
            </a:extLst>
          </a:blip>
          <a:srcRect l="-29206" r="-29206"/>
          <a:stretch>
            <a:fillRect/>
          </a:stretch>
        </p:blipFill>
        <p:spPr>
          <a:xfrm>
            <a:off x="11447205" y="432910"/>
            <a:ext cx="15088427" cy="12685236"/>
          </a:xfrm>
        </p:spPr>
      </p:pic>
      <p:sp>
        <p:nvSpPr>
          <p:cNvPr id="4" name="Slide Number Placeholder 3"/>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3371282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smtClean="0"/>
              <a:t>15</a:t>
            </a:fld>
            <a:endParaRPr lang="en-US"/>
          </a:p>
        </p:txBody>
      </p:sp>
      <p:sp>
        <p:nvSpPr>
          <p:cNvPr id="5" name="Rectangle 4"/>
          <p:cNvSpPr/>
          <p:nvPr/>
        </p:nvSpPr>
        <p:spPr>
          <a:xfrm>
            <a:off x="10790517" y="660296"/>
            <a:ext cx="13192100" cy="3785652"/>
          </a:xfrm>
          <a:prstGeom prst="rect">
            <a:avLst/>
          </a:prstGeom>
        </p:spPr>
        <p:txBody>
          <a:bodyPr wrap="square" lIns="91423" tIns="45710" rIns="91423" bIns="45710">
            <a:spAutoFit/>
          </a:bodyPr>
          <a:lstStyle/>
          <a:p>
            <a:r>
              <a:rPr lang="en-US" sz="4000" dirty="0">
                <a:solidFill>
                  <a:srgbClr val="000000"/>
                </a:solidFill>
              </a:rPr>
              <a:t>“What’s interesting [now] is that there is an emergent new model, I don’t think people have really understood how big this opportunity really is. It starts with the premise that the data services and architecture should be on servers. We call it cloud computing—they should be in a “cloud” somewhere.” - Eric Schmidt, Google CEO, 2006</a:t>
            </a:r>
          </a:p>
        </p:txBody>
      </p:sp>
    </p:spTree>
    <p:extLst>
      <p:ext uri="{BB962C8B-B14F-4D97-AF65-F5344CB8AC3E}">
        <p14:creationId xmlns:p14="http://schemas.microsoft.com/office/powerpoint/2010/main" val="754732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What is cloud computing?</a:t>
            </a:r>
          </a:p>
        </p:txBody>
      </p:sp>
      <p:pic>
        <p:nvPicPr>
          <p:cNvPr id="28" name="Picture 27"/>
          <p:cNvPicPr>
            <a:picLocks noChangeAspect="1"/>
          </p:cNvPicPr>
          <p:nvPr/>
        </p:nvPicPr>
        <p:blipFill>
          <a:blip r:embed="rId3"/>
          <a:stretch>
            <a:fillRect/>
          </a:stretch>
        </p:blipFill>
        <p:spPr>
          <a:xfrm>
            <a:off x="2650042" y="8831385"/>
            <a:ext cx="3385009" cy="3385010"/>
          </a:xfrm>
          <a:prstGeom prst="rect">
            <a:avLst/>
          </a:prstGeom>
        </p:spPr>
      </p:pic>
      <p:sp>
        <p:nvSpPr>
          <p:cNvPr id="4" name="TextBox 3"/>
          <p:cNvSpPr txBox="1"/>
          <p:nvPr/>
        </p:nvSpPr>
        <p:spPr>
          <a:xfrm>
            <a:off x="13350240" y="8814825"/>
            <a:ext cx="184496" cy="646234"/>
          </a:xfrm>
          <a:prstGeom prst="rect">
            <a:avLst/>
          </a:prstGeom>
          <a:noFill/>
        </p:spPr>
        <p:txBody>
          <a:bodyPr wrap="none" lIns="91356" tIns="45672" rIns="91356" bIns="45672" rtlCol="0">
            <a:spAutoFit/>
          </a:bodyPr>
          <a:lstStyle/>
          <a:p>
            <a:endParaRPr lang="en-US" dirty="0"/>
          </a:p>
        </p:txBody>
      </p:sp>
      <p:pic>
        <p:nvPicPr>
          <p:cNvPr id="10" name="Picture 9"/>
          <p:cNvPicPr>
            <a:picLocks noChangeAspect="1"/>
          </p:cNvPicPr>
          <p:nvPr/>
        </p:nvPicPr>
        <p:blipFill>
          <a:blip r:embed="rId4"/>
          <a:stretch>
            <a:fillRect/>
          </a:stretch>
        </p:blipFill>
        <p:spPr>
          <a:xfrm>
            <a:off x="11511799" y="973739"/>
            <a:ext cx="5391934" cy="5391934"/>
          </a:xfrm>
          <a:prstGeom prst="rect">
            <a:avLst/>
          </a:prstGeom>
        </p:spPr>
      </p:pic>
      <p:pic>
        <p:nvPicPr>
          <p:cNvPr id="31" name="Picture 30"/>
          <p:cNvPicPr>
            <a:picLocks noChangeAspect="1"/>
          </p:cNvPicPr>
          <p:nvPr/>
        </p:nvPicPr>
        <p:blipFill>
          <a:blip r:embed="rId4"/>
          <a:stretch>
            <a:fillRect/>
          </a:stretch>
        </p:blipFill>
        <p:spPr>
          <a:xfrm>
            <a:off x="17306713" y="1975763"/>
            <a:ext cx="5391934" cy="5391934"/>
          </a:xfrm>
          <a:prstGeom prst="rect">
            <a:avLst/>
          </a:prstGeom>
        </p:spPr>
      </p:pic>
      <p:pic>
        <p:nvPicPr>
          <p:cNvPr id="32" name="Picture 31"/>
          <p:cNvPicPr>
            <a:picLocks noChangeAspect="1"/>
          </p:cNvPicPr>
          <p:nvPr/>
        </p:nvPicPr>
        <p:blipFill>
          <a:blip r:embed="rId4"/>
          <a:stretch>
            <a:fillRect/>
          </a:stretch>
        </p:blipFill>
        <p:spPr>
          <a:xfrm>
            <a:off x="12891303" y="4671723"/>
            <a:ext cx="5391934" cy="5391934"/>
          </a:xfrm>
          <a:prstGeom prst="rect">
            <a:avLst/>
          </a:prstGeom>
        </p:spPr>
      </p:pic>
      <p:pic>
        <p:nvPicPr>
          <p:cNvPr id="33" name="Picture 32"/>
          <p:cNvPicPr>
            <a:picLocks noChangeAspect="1"/>
          </p:cNvPicPr>
          <p:nvPr/>
        </p:nvPicPr>
        <p:blipFill>
          <a:blip r:embed="rId5"/>
          <a:stretch>
            <a:fillRect/>
          </a:stretch>
        </p:blipFill>
        <p:spPr>
          <a:xfrm>
            <a:off x="12472416" y="3633718"/>
            <a:ext cx="1434200" cy="1434200"/>
          </a:xfrm>
          <a:prstGeom prst="rect">
            <a:avLst/>
          </a:prstGeom>
        </p:spPr>
      </p:pic>
      <p:pic>
        <p:nvPicPr>
          <p:cNvPr id="34" name="Picture 33"/>
          <p:cNvPicPr>
            <a:picLocks noChangeAspect="1"/>
          </p:cNvPicPr>
          <p:nvPr/>
        </p:nvPicPr>
        <p:blipFill>
          <a:blip r:embed="rId5"/>
          <a:stretch>
            <a:fillRect/>
          </a:stretch>
        </p:blipFill>
        <p:spPr>
          <a:xfrm>
            <a:off x="14389842" y="3633718"/>
            <a:ext cx="1434200" cy="1434200"/>
          </a:xfrm>
          <a:prstGeom prst="rect">
            <a:avLst/>
          </a:prstGeom>
        </p:spPr>
      </p:pic>
      <p:pic>
        <p:nvPicPr>
          <p:cNvPr id="35" name="Picture 34"/>
          <p:cNvPicPr>
            <a:picLocks noChangeAspect="1"/>
          </p:cNvPicPr>
          <p:nvPr/>
        </p:nvPicPr>
        <p:blipFill>
          <a:blip r:embed="rId5"/>
          <a:stretch>
            <a:fillRect/>
          </a:stretch>
        </p:blipFill>
        <p:spPr>
          <a:xfrm>
            <a:off x="13955091" y="7367686"/>
            <a:ext cx="1434200" cy="1434200"/>
          </a:xfrm>
          <a:prstGeom prst="rect">
            <a:avLst/>
          </a:prstGeom>
        </p:spPr>
      </p:pic>
      <p:pic>
        <p:nvPicPr>
          <p:cNvPr id="36" name="Picture 35"/>
          <p:cNvPicPr>
            <a:picLocks noChangeAspect="1"/>
          </p:cNvPicPr>
          <p:nvPr/>
        </p:nvPicPr>
        <p:blipFill>
          <a:blip r:embed="rId5"/>
          <a:stretch>
            <a:fillRect/>
          </a:stretch>
        </p:blipFill>
        <p:spPr>
          <a:xfrm>
            <a:off x="15872517" y="7367686"/>
            <a:ext cx="1434200" cy="1434200"/>
          </a:xfrm>
          <a:prstGeom prst="rect">
            <a:avLst/>
          </a:prstGeom>
        </p:spPr>
      </p:pic>
      <p:pic>
        <p:nvPicPr>
          <p:cNvPr id="37" name="Picture 36"/>
          <p:cNvPicPr>
            <a:picLocks noChangeAspect="1"/>
          </p:cNvPicPr>
          <p:nvPr/>
        </p:nvPicPr>
        <p:blipFill>
          <a:blip r:embed="rId5"/>
          <a:stretch>
            <a:fillRect/>
          </a:stretch>
        </p:blipFill>
        <p:spPr>
          <a:xfrm>
            <a:off x="18156666" y="4671722"/>
            <a:ext cx="1434200" cy="1434200"/>
          </a:xfrm>
          <a:prstGeom prst="rect">
            <a:avLst/>
          </a:prstGeom>
        </p:spPr>
      </p:pic>
      <p:pic>
        <p:nvPicPr>
          <p:cNvPr id="38" name="Picture 37"/>
          <p:cNvPicPr>
            <a:picLocks noChangeAspect="1"/>
          </p:cNvPicPr>
          <p:nvPr/>
        </p:nvPicPr>
        <p:blipFill>
          <a:blip r:embed="rId5"/>
          <a:stretch>
            <a:fillRect/>
          </a:stretch>
        </p:blipFill>
        <p:spPr>
          <a:xfrm>
            <a:off x="20074084" y="4671720"/>
            <a:ext cx="1434200" cy="1434200"/>
          </a:xfrm>
          <a:prstGeom prst="rect">
            <a:avLst/>
          </a:prstGeom>
        </p:spPr>
      </p:pic>
      <p:cxnSp>
        <p:nvCxnSpPr>
          <p:cNvPr id="17" name="Curved Connector 16"/>
          <p:cNvCxnSpPr/>
          <p:nvPr/>
        </p:nvCxnSpPr>
        <p:spPr>
          <a:xfrm flipV="1">
            <a:off x="4462279" y="3633718"/>
            <a:ext cx="7049526" cy="518110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28" idx="0"/>
          </p:cNvCxnSpPr>
          <p:nvPr/>
        </p:nvCxnSpPr>
        <p:spPr>
          <a:xfrm rot="5400000" flipH="1" flipV="1">
            <a:off x="9153622" y="602160"/>
            <a:ext cx="3418132" cy="13040307"/>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urved Connector 45"/>
          <p:cNvCxnSpPr>
            <a:endCxn id="32" idx="1"/>
          </p:cNvCxnSpPr>
          <p:nvPr/>
        </p:nvCxnSpPr>
        <p:spPr>
          <a:xfrm flipV="1">
            <a:off x="4462272" y="7367695"/>
            <a:ext cx="8429031" cy="1447130"/>
          </a:xfrm>
          <a:prstGeom prst="curvedConnector3">
            <a:avLst>
              <a:gd name="adj1" fmla="val 55207"/>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52786" y="2306892"/>
            <a:ext cx="7827790" cy="207739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“Cloud Computing” is the on-demand delivery of IT resources </a:t>
            </a:r>
            <a:r>
              <a:rPr lang="en-US" sz="4300">
                <a:latin typeface="Avenir Next Condensed" charset="0"/>
                <a:ea typeface="Avenir Next Condensed" charset="0"/>
                <a:cs typeface="Avenir Next Condensed" charset="0"/>
              </a:rPr>
              <a:t>and applications via the Internet.</a:t>
            </a:r>
            <a:endParaRPr lang="en-US" sz="4300" dirty="0">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1788484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How are applications deployed in pre-Cloud era?</a:t>
            </a:r>
          </a:p>
        </p:txBody>
      </p:sp>
      <p:sp>
        <p:nvSpPr>
          <p:cNvPr id="3" name="Rectangle 2"/>
          <p:cNvSpPr/>
          <p:nvPr/>
        </p:nvSpPr>
        <p:spPr>
          <a:xfrm>
            <a:off x="-1280160"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3" name="Rectangle 42"/>
          <p:cNvSpPr/>
          <p:nvPr/>
        </p:nvSpPr>
        <p:spPr>
          <a:xfrm>
            <a:off x="9098153"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4" name="Rectangle 43"/>
          <p:cNvSpPr/>
          <p:nvPr/>
        </p:nvSpPr>
        <p:spPr>
          <a:xfrm>
            <a:off x="19476465"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6" name="Rectangle 55"/>
          <p:cNvSpPr/>
          <p:nvPr/>
        </p:nvSpPr>
        <p:spPr>
          <a:xfrm>
            <a:off x="3908998" y="2200656"/>
            <a:ext cx="6181345" cy="8516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7" name="Rectangle 56"/>
          <p:cNvSpPr/>
          <p:nvPr/>
        </p:nvSpPr>
        <p:spPr>
          <a:xfrm>
            <a:off x="14287310" y="2200656"/>
            <a:ext cx="6181345" cy="8516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5" name="Picture 4"/>
          <p:cNvPicPr>
            <a:picLocks noChangeAspect="1"/>
          </p:cNvPicPr>
          <p:nvPr/>
        </p:nvPicPr>
        <p:blipFill>
          <a:blip r:embed="rId3"/>
          <a:stretch>
            <a:fillRect/>
          </a:stretch>
        </p:blipFill>
        <p:spPr>
          <a:xfrm>
            <a:off x="2064826" y="3263392"/>
            <a:ext cx="1733295" cy="1733296"/>
          </a:xfrm>
          <a:prstGeom prst="rect">
            <a:avLst/>
          </a:prstGeom>
        </p:spPr>
      </p:pic>
      <p:pic>
        <p:nvPicPr>
          <p:cNvPr id="6" name="Picture 5"/>
          <p:cNvPicPr>
            <a:picLocks noChangeAspect="1"/>
          </p:cNvPicPr>
          <p:nvPr/>
        </p:nvPicPr>
        <p:blipFill>
          <a:blip r:embed="rId4"/>
          <a:stretch>
            <a:fillRect/>
          </a:stretch>
        </p:blipFill>
        <p:spPr>
          <a:xfrm>
            <a:off x="4854186" y="4653475"/>
            <a:ext cx="1733298" cy="1733298"/>
          </a:xfrm>
          <a:prstGeom prst="rect">
            <a:avLst/>
          </a:prstGeom>
        </p:spPr>
      </p:pic>
      <p:pic>
        <p:nvPicPr>
          <p:cNvPr id="7" name="Picture 6"/>
          <p:cNvPicPr>
            <a:picLocks noChangeAspect="1"/>
          </p:cNvPicPr>
          <p:nvPr/>
        </p:nvPicPr>
        <p:blipFill>
          <a:blip r:embed="rId5"/>
          <a:stretch>
            <a:fillRect/>
          </a:stretch>
        </p:blipFill>
        <p:spPr>
          <a:xfrm>
            <a:off x="2064814" y="4996697"/>
            <a:ext cx="1733298" cy="1733298"/>
          </a:xfrm>
          <a:prstGeom prst="rect">
            <a:avLst/>
          </a:prstGeom>
        </p:spPr>
      </p:pic>
      <p:pic>
        <p:nvPicPr>
          <p:cNvPr id="8" name="Picture 7"/>
          <p:cNvPicPr>
            <a:picLocks noChangeAspect="1"/>
          </p:cNvPicPr>
          <p:nvPr/>
        </p:nvPicPr>
        <p:blipFill>
          <a:blip r:embed="rId6"/>
          <a:stretch>
            <a:fillRect/>
          </a:stretch>
        </p:blipFill>
        <p:spPr>
          <a:xfrm>
            <a:off x="218900" y="3263395"/>
            <a:ext cx="1733298" cy="1733298"/>
          </a:xfrm>
          <a:prstGeom prst="rect">
            <a:avLst/>
          </a:prstGeom>
        </p:spPr>
      </p:pic>
      <p:sp>
        <p:nvSpPr>
          <p:cNvPr id="58" name="TextBox 57"/>
          <p:cNvSpPr txBox="1"/>
          <p:nvPr/>
        </p:nvSpPr>
        <p:spPr>
          <a:xfrm>
            <a:off x="336198" y="7405516"/>
            <a:ext cx="3384079" cy="2077395"/>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Check the specs needed by the App</a:t>
            </a:r>
            <a:endParaRPr lang="en-US" sz="4300" dirty="0">
              <a:latin typeface="Avenir Next Condensed" charset="0"/>
              <a:ea typeface="Avenir Next Condensed" charset="0"/>
              <a:cs typeface="Avenir Next Condensed" charset="0"/>
            </a:endParaRPr>
          </a:p>
        </p:txBody>
      </p:sp>
      <p:sp>
        <p:nvSpPr>
          <p:cNvPr id="9" name="Triangle 8"/>
          <p:cNvSpPr/>
          <p:nvPr/>
        </p:nvSpPr>
        <p:spPr>
          <a:xfrm rot="5400000">
            <a:off x="9003705"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9" name="Triangle 58"/>
          <p:cNvSpPr/>
          <p:nvPr/>
        </p:nvSpPr>
        <p:spPr>
          <a:xfrm rot="5400000">
            <a:off x="3804516"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0" name="Triangle 59"/>
          <p:cNvSpPr/>
          <p:nvPr/>
        </p:nvSpPr>
        <p:spPr>
          <a:xfrm rot="5400000">
            <a:off x="14216841"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1" name="Triangle 60"/>
          <p:cNvSpPr/>
          <p:nvPr/>
        </p:nvSpPr>
        <p:spPr>
          <a:xfrm rot="5400000">
            <a:off x="19328227"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2" name="TextBox 61"/>
          <p:cNvSpPr txBox="1"/>
          <p:nvPr/>
        </p:nvSpPr>
        <p:spPr>
          <a:xfrm>
            <a:off x="5307631" y="8411354"/>
            <a:ext cx="3384079"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Purchase servers (with buffer)</a:t>
            </a:r>
          </a:p>
        </p:txBody>
      </p:sp>
      <p:pic>
        <p:nvPicPr>
          <p:cNvPr id="11" name="Picture 10"/>
          <p:cNvPicPr>
            <a:picLocks noChangeAspect="1"/>
          </p:cNvPicPr>
          <p:nvPr/>
        </p:nvPicPr>
        <p:blipFill>
          <a:blip r:embed="rId7"/>
          <a:stretch>
            <a:fillRect/>
          </a:stretch>
        </p:blipFill>
        <p:spPr>
          <a:xfrm>
            <a:off x="5297095" y="4221205"/>
            <a:ext cx="3394614" cy="3394614"/>
          </a:xfrm>
          <a:prstGeom prst="rect">
            <a:avLst/>
          </a:prstGeom>
        </p:spPr>
      </p:pic>
      <p:sp>
        <p:nvSpPr>
          <p:cNvPr id="63" name="TextBox 62"/>
          <p:cNvSpPr txBox="1"/>
          <p:nvPr/>
        </p:nvSpPr>
        <p:spPr>
          <a:xfrm>
            <a:off x="10496786" y="8703751"/>
            <a:ext cx="3384079"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Wait for delivery</a:t>
            </a:r>
            <a:endParaRPr lang="en-US" sz="4300" dirty="0">
              <a:latin typeface="Avenir Next Condensed" charset="0"/>
              <a:ea typeface="Avenir Next Condensed" charset="0"/>
              <a:cs typeface="Avenir Next Condensed" charset="0"/>
            </a:endParaRPr>
          </a:p>
        </p:txBody>
      </p:sp>
      <p:pic>
        <p:nvPicPr>
          <p:cNvPr id="13" name="Picture 12"/>
          <p:cNvPicPr>
            <a:picLocks noChangeAspect="1"/>
          </p:cNvPicPr>
          <p:nvPr/>
        </p:nvPicPr>
        <p:blipFill>
          <a:blip r:embed="rId8"/>
          <a:stretch>
            <a:fillRect/>
          </a:stretch>
        </p:blipFill>
        <p:spPr>
          <a:xfrm>
            <a:off x="10166057" y="4286064"/>
            <a:ext cx="4014216" cy="4014216"/>
          </a:xfrm>
          <a:prstGeom prst="rect">
            <a:avLst/>
          </a:prstGeom>
        </p:spPr>
      </p:pic>
      <p:pic>
        <p:nvPicPr>
          <p:cNvPr id="15" name="Picture 14"/>
          <p:cNvPicPr>
            <a:picLocks noChangeAspect="1"/>
          </p:cNvPicPr>
          <p:nvPr/>
        </p:nvPicPr>
        <p:blipFill>
          <a:blip r:embed="rId9"/>
          <a:stretch>
            <a:fillRect/>
          </a:stretch>
        </p:blipFill>
        <p:spPr>
          <a:xfrm>
            <a:off x="15612792" y="3234338"/>
            <a:ext cx="3524698" cy="3524700"/>
          </a:xfrm>
          <a:prstGeom prst="rect">
            <a:avLst/>
          </a:prstGeom>
        </p:spPr>
      </p:pic>
      <p:sp>
        <p:nvSpPr>
          <p:cNvPr id="64" name="TextBox 63"/>
          <p:cNvSpPr txBox="1"/>
          <p:nvPr/>
        </p:nvSpPr>
        <p:spPr>
          <a:xfrm>
            <a:off x="15753411" y="7615810"/>
            <a:ext cx="3384079" cy="2847548"/>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Install servers in a data center </a:t>
            </a:r>
            <a:r>
              <a:rPr lang="en-US" sz="4300">
                <a:latin typeface="Avenir Next Condensed" charset="0"/>
                <a:ea typeface="Avenir Next Condensed" charset="0"/>
                <a:cs typeface="Avenir Next Condensed" charset="0"/>
              </a:rPr>
              <a:t>(in-house or provider)</a:t>
            </a:r>
            <a:endParaRPr lang="en-US" sz="4300" dirty="0">
              <a:latin typeface="Avenir Next Condensed" charset="0"/>
              <a:ea typeface="Avenir Next Condensed" charset="0"/>
              <a:cs typeface="Avenir Next Condensed" charset="0"/>
            </a:endParaRPr>
          </a:p>
        </p:txBody>
      </p:sp>
      <p:sp>
        <p:nvSpPr>
          <p:cNvPr id="65" name="TextBox 64"/>
          <p:cNvSpPr txBox="1"/>
          <p:nvPr/>
        </p:nvSpPr>
        <p:spPr>
          <a:xfrm>
            <a:off x="20807630" y="8099795"/>
            <a:ext cx="3384079" cy="1415675"/>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Install apps in servers</a:t>
            </a:r>
            <a:endParaRPr lang="en-US" sz="4300" dirty="0">
              <a:latin typeface="Avenir Next Condensed" charset="0"/>
              <a:ea typeface="Avenir Next Condensed" charset="0"/>
              <a:cs typeface="Avenir Next Condensed" charset="0"/>
            </a:endParaRPr>
          </a:p>
        </p:txBody>
      </p:sp>
      <p:pic>
        <p:nvPicPr>
          <p:cNvPr id="66" name="Picture 65"/>
          <p:cNvPicPr>
            <a:picLocks noChangeAspect="1"/>
          </p:cNvPicPr>
          <p:nvPr/>
        </p:nvPicPr>
        <p:blipFill>
          <a:blip r:embed="rId7"/>
          <a:stretch>
            <a:fillRect/>
          </a:stretch>
        </p:blipFill>
        <p:spPr>
          <a:xfrm>
            <a:off x="21607582" y="5477829"/>
            <a:ext cx="2504329" cy="2504330"/>
          </a:xfrm>
          <a:prstGeom prst="rect">
            <a:avLst/>
          </a:prstGeom>
        </p:spPr>
      </p:pic>
      <p:pic>
        <p:nvPicPr>
          <p:cNvPr id="67" name="Picture 66"/>
          <p:cNvPicPr>
            <a:picLocks noChangeAspect="1"/>
          </p:cNvPicPr>
          <p:nvPr/>
        </p:nvPicPr>
        <p:blipFill>
          <a:blip r:embed="rId6"/>
          <a:stretch>
            <a:fillRect/>
          </a:stretch>
        </p:blipFill>
        <p:spPr>
          <a:xfrm>
            <a:off x="20740933" y="3419416"/>
            <a:ext cx="866649" cy="866648"/>
          </a:xfrm>
          <a:prstGeom prst="rect">
            <a:avLst/>
          </a:prstGeom>
        </p:spPr>
      </p:pic>
      <p:pic>
        <p:nvPicPr>
          <p:cNvPr id="68" name="Picture 67"/>
          <p:cNvPicPr>
            <a:picLocks noChangeAspect="1"/>
          </p:cNvPicPr>
          <p:nvPr/>
        </p:nvPicPr>
        <p:blipFill>
          <a:blip r:embed="rId3"/>
          <a:stretch>
            <a:fillRect/>
          </a:stretch>
        </p:blipFill>
        <p:spPr>
          <a:xfrm>
            <a:off x="21763263" y="3753182"/>
            <a:ext cx="866646" cy="866648"/>
          </a:xfrm>
          <a:prstGeom prst="rect">
            <a:avLst/>
          </a:prstGeom>
        </p:spPr>
      </p:pic>
      <p:pic>
        <p:nvPicPr>
          <p:cNvPr id="69" name="Picture 68"/>
          <p:cNvPicPr>
            <a:picLocks noChangeAspect="1"/>
          </p:cNvPicPr>
          <p:nvPr/>
        </p:nvPicPr>
        <p:blipFill>
          <a:blip r:embed="rId5"/>
          <a:stretch>
            <a:fillRect/>
          </a:stretch>
        </p:blipFill>
        <p:spPr>
          <a:xfrm>
            <a:off x="22674517" y="4526853"/>
            <a:ext cx="777453" cy="777454"/>
          </a:xfrm>
          <a:prstGeom prst="rect">
            <a:avLst/>
          </a:prstGeom>
        </p:spPr>
      </p:pic>
    </p:spTree>
    <p:extLst>
      <p:ext uri="{BB962C8B-B14F-4D97-AF65-F5344CB8AC3E}">
        <p14:creationId xmlns:p14="http://schemas.microsoft.com/office/powerpoint/2010/main" val="3907426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What is cloud computing?</a:t>
            </a:r>
          </a:p>
        </p:txBody>
      </p:sp>
      <p:cxnSp>
        <p:nvCxnSpPr>
          <p:cNvPr id="45" name="Curved Connector 44"/>
          <p:cNvCxnSpPr>
            <a:stCxn id="7" idx="0"/>
            <a:endCxn id="3" idx="1"/>
          </p:cNvCxnSpPr>
          <p:nvPr/>
        </p:nvCxnSpPr>
        <p:spPr>
          <a:xfrm rot="5400000" flipH="1" flipV="1">
            <a:off x="8009825" y="1779765"/>
            <a:ext cx="3429838" cy="1076440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66246" y="10396226"/>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Pricing model is via pay-per-use, so you only pay what you use.</a:t>
            </a:r>
          </a:p>
        </p:txBody>
      </p:sp>
      <p:pic>
        <p:nvPicPr>
          <p:cNvPr id="3" name="Picture 2"/>
          <p:cNvPicPr>
            <a:picLocks noChangeAspect="1"/>
          </p:cNvPicPr>
          <p:nvPr/>
        </p:nvPicPr>
        <p:blipFill>
          <a:blip r:embed="rId3"/>
          <a:stretch>
            <a:fillRect/>
          </a:stretch>
        </p:blipFill>
        <p:spPr>
          <a:xfrm>
            <a:off x="15106937" y="2418092"/>
            <a:ext cx="6057899" cy="6057900"/>
          </a:xfrm>
          <a:prstGeom prst="rect">
            <a:avLst/>
          </a:prstGeom>
        </p:spPr>
      </p:pic>
      <p:pic>
        <p:nvPicPr>
          <p:cNvPr id="7" name="Picture 6"/>
          <p:cNvPicPr>
            <a:picLocks noChangeAspect="1"/>
          </p:cNvPicPr>
          <p:nvPr/>
        </p:nvPicPr>
        <p:blipFill>
          <a:blip r:embed="rId4"/>
          <a:stretch>
            <a:fillRect/>
          </a:stretch>
        </p:blipFill>
        <p:spPr>
          <a:xfrm>
            <a:off x="2926486" y="8876878"/>
            <a:ext cx="2832100" cy="2832100"/>
          </a:xfrm>
          <a:prstGeom prst="rect">
            <a:avLst/>
          </a:prstGeom>
        </p:spPr>
      </p:pic>
      <p:pic>
        <p:nvPicPr>
          <p:cNvPr id="9" name="Picture 8"/>
          <p:cNvPicPr>
            <a:picLocks noChangeAspect="1"/>
          </p:cNvPicPr>
          <p:nvPr/>
        </p:nvPicPr>
        <p:blipFill>
          <a:blip r:embed="rId5"/>
          <a:stretch>
            <a:fillRect/>
          </a:stretch>
        </p:blipFill>
        <p:spPr>
          <a:xfrm>
            <a:off x="2575093" y="3018126"/>
            <a:ext cx="4092286" cy="4092288"/>
          </a:xfrm>
          <a:prstGeom prst="rect">
            <a:avLst/>
          </a:prstGeom>
        </p:spPr>
      </p:pic>
    </p:spTree>
    <p:extLst>
      <p:ext uri="{BB962C8B-B14F-4D97-AF65-F5344CB8AC3E}">
        <p14:creationId xmlns:p14="http://schemas.microsoft.com/office/powerpoint/2010/main" val="3659772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293418" y="3537873"/>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379288" y="5016808"/>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Accessed via a Network</a:t>
            </a:r>
          </a:p>
        </p:txBody>
      </p:sp>
      <p:pic>
        <p:nvPicPr>
          <p:cNvPr id="8" name="Picture 7"/>
          <p:cNvPicPr>
            <a:picLocks noChangeAspect="1"/>
          </p:cNvPicPr>
          <p:nvPr/>
        </p:nvPicPr>
        <p:blipFill>
          <a:blip r:embed="rId3"/>
          <a:stretch>
            <a:fillRect/>
          </a:stretch>
        </p:blipFill>
        <p:spPr>
          <a:xfrm>
            <a:off x="9529371" y="1014129"/>
            <a:ext cx="5391934" cy="5391934"/>
          </a:xfrm>
          <a:prstGeom prst="rect">
            <a:avLst/>
          </a:prstGeom>
          <a:solidFill>
            <a:schemeClr val="bg1"/>
          </a:solidFill>
        </p:spPr>
      </p:pic>
      <p:pic>
        <p:nvPicPr>
          <p:cNvPr id="10" name="Picture 9"/>
          <p:cNvPicPr>
            <a:picLocks noChangeAspect="1"/>
          </p:cNvPicPr>
          <p:nvPr/>
        </p:nvPicPr>
        <p:blipFill>
          <a:blip r:embed="rId4"/>
          <a:stretch>
            <a:fillRect/>
          </a:stretch>
        </p:blipFill>
        <p:spPr>
          <a:xfrm>
            <a:off x="10593159" y="3710088"/>
            <a:ext cx="1434200" cy="1434200"/>
          </a:xfrm>
          <a:prstGeom prst="rect">
            <a:avLst/>
          </a:prstGeom>
        </p:spPr>
      </p:pic>
      <p:pic>
        <p:nvPicPr>
          <p:cNvPr id="11" name="Picture 10"/>
          <p:cNvPicPr>
            <a:picLocks noChangeAspect="1"/>
          </p:cNvPicPr>
          <p:nvPr/>
        </p:nvPicPr>
        <p:blipFill>
          <a:blip r:embed="rId4"/>
          <a:stretch>
            <a:fillRect/>
          </a:stretch>
        </p:blipFill>
        <p:spPr>
          <a:xfrm>
            <a:off x="12510582" y="3710086"/>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sp>
        <p:nvSpPr>
          <p:cNvPr id="12" name="TextBox 11"/>
          <p:cNvSpPr txBox="1"/>
          <p:nvPr/>
        </p:nvSpPr>
        <p:spPr>
          <a:xfrm>
            <a:off x="-2064413" y="8758020"/>
            <a:ext cx="16081392"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Running on Shared Resources</a:t>
            </a:r>
            <a:endParaRPr lang="en-US" sz="4300" dirty="0">
              <a:latin typeface="Avenir Next Condensed" charset="0"/>
              <a:ea typeface="Avenir Next Condensed" charset="0"/>
              <a:cs typeface="Avenir Next Condensed" charset="0"/>
            </a:endParaRPr>
          </a:p>
        </p:txBody>
      </p:sp>
      <p:sp>
        <p:nvSpPr>
          <p:cNvPr id="13" name="TextBox 12"/>
          <p:cNvSpPr txBox="1"/>
          <p:nvPr/>
        </p:nvSpPr>
        <p:spPr>
          <a:xfrm>
            <a:off x="4148134" y="10267502"/>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Easy to Setup</a:t>
            </a:r>
          </a:p>
        </p:txBody>
      </p:sp>
      <p:sp>
        <p:nvSpPr>
          <p:cNvPr id="14" name="TextBox 13"/>
          <p:cNvSpPr txBox="1"/>
          <p:nvPr/>
        </p:nvSpPr>
        <p:spPr>
          <a:xfrm>
            <a:off x="9537077" y="9279366"/>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Pay as You Go</a:t>
            </a:r>
          </a:p>
        </p:txBody>
      </p:sp>
      <p:sp>
        <p:nvSpPr>
          <p:cNvPr id="15" name="TextBox 14"/>
          <p:cNvSpPr txBox="1"/>
          <p:nvPr/>
        </p:nvSpPr>
        <p:spPr>
          <a:xfrm>
            <a:off x="12225337" y="4859454"/>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Can Grow or Shrink</a:t>
            </a:r>
          </a:p>
        </p:txBody>
      </p:sp>
      <p:pic>
        <p:nvPicPr>
          <p:cNvPr id="5" name="Picture 4"/>
          <p:cNvPicPr>
            <a:picLocks noChangeAspect="1"/>
          </p:cNvPicPr>
          <p:nvPr/>
        </p:nvPicPr>
        <p:blipFill>
          <a:blip r:embed="rId5"/>
          <a:stretch>
            <a:fillRect/>
          </a:stretch>
        </p:blipFill>
        <p:spPr>
          <a:xfrm>
            <a:off x="2859688" y="2643370"/>
            <a:ext cx="1905000" cy="1905000"/>
          </a:xfrm>
          <a:prstGeom prst="rect">
            <a:avLst/>
          </a:prstGeom>
        </p:spPr>
      </p:pic>
      <p:cxnSp>
        <p:nvCxnSpPr>
          <p:cNvPr id="16" name="Straight Connector 15"/>
          <p:cNvCxnSpPr>
            <a:stCxn id="5" idx="3"/>
          </p:cNvCxnSpPr>
          <p:nvPr/>
        </p:nvCxnSpPr>
        <p:spPr>
          <a:xfrm>
            <a:off x="4764699" y="3595879"/>
            <a:ext cx="4733351" cy="48642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5058835" y="6378402"/>
            <a:ext cx="1905000" cy="1905000"/>
          </a:xfrm>
          <a:prstGeom prst="rect">
            <a:avLst/>
          </a:prstGeom>
        </p:spPr>
      </p:pic>
      <p:cxnSp>
        <p:nvCxnSpPr>
          <p:cNvPr id="20" name="Straight Connector 19"/>
          <p:cNvCxnSpPr>
            <a:endCxn id="4" idx="3"/>
          </p:cNvCxnSpPr>
          <p:nvPr/>
        </p:nvCxnSpPr>
        <p:spPr>
          <a:xfrm>
            <a:off x="6912739" y="6406063"/>
            <a:ext cx="2532314" cy="849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7"/>
          <a:stretch>
            <a:fillRect/>
          </a:stretch>
        </p:blipFill>
        <p:spPr>
          <a:xfrm>
            <a:off x="11258487" y="7925112"/>
            <a:ext cx="1905000" cy="1905000"/>
          </a:xfrm>
          <a:prstGeom prst="rect">
            <a:avLst/>
          </a:prstGeom>
        </p:spPr>
      </p:pic>
      <p:cxnSp>
        <p:nvCxnSpPr>
          <p:cNvPr id="28" name="Straight Connector 27"/>
          <p:cNvCxnSpPr>
            <a:endCxn id="4" idx="4"/>
          </p:cNvCxnSpPr>
          <p:nvPr/>
        </p:nvCxnSpPr>
        <p:spPr>
          <a:xfrm flipV="1">
            <a:off x="12225338" y="6908117"/>
            <a:ext cx="0" cy="96247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8"/>
          <a:stretch>
            <a:fillRect/>
          </a:stretch>
        </p:blipFill>
        <p:spPr>
          <a:xfrm>
            <a:off x="16625273" y="6855832"/>
            <a:ext cx="1905000" cy="1905000"/>
          </a:xfrm>
          <a:prstGeom prst="rect">
            <a:avLst/>
          </a:prstGeom>
        </p:spPr>
      </p:pic>
      <p:cxnSp>
        <p:nvCxnSpPr>
          <p:cNvPr id="35" name="Straight Connector 34"/>
          <p:cNvCxnSpPr>
            <a:stCxn id="4" idx="5"/>
            <a:endCxn id="32" idx="0"/>
          </p:cNvCxnSpPr>
          <p:nvPr/>
        </p:nvCxnSpPr>
        <p:spPr>
          <a:xfrm>
            <a:off x="15005625" y="6414557"/>
            <a:ext cx="2572146" cy="44128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9"/>
          <a:stretch>
            <a:fillRect/>
          </a:stretch>
        </p:blipFill>
        <p:spPr>
          <a:xfrm>
            <a:off x="18744396" y="2321124"/>
            <a:ext cx="2644039" cy="2644040"/>
          </a:xfrm>
          <a:prstGeom prst="rect">
            <a:avLst/>
          </a:prstGeom>
        </p:spPr>
      </p:pic>
      <p:cxnSp>
        <p:nvCxnSpPr>
          <p:cNvPr id="46" name="Straight Connector 45"/>
          <p:cNvCxnSpPr>
            <a:endCxn id="42" idx="1"/>
          </p:cNvCxnSpPr>
          <p:nvPr/>
        </p:nvCxnSpPr>
        <p:spPr>
          <a:xfrm flipV="1">
            <a:off x="15119295" y="3643147"/>
            <a:ext cx="3625101" cy="43065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287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758894" y="1930398"/>
            <a:ext cx="13528632" cy="9855202"/>
          </a:xfrm>
        </p:spPr>
        <p:txBody>
          <a:bodyPr vert="horz" lIns="91440" tIns="45720" rIns="91440" bIns="45720" rtlCol="0" anchor="ctr">
            <a:normAutofit/>
          </a:bodyPr>
          <a:lstStyle/>
          <a:p>
            <a:pPr defTabSz="914400">
              <a:lnSpc>
                <a:spcPct val="90000"/>
              </a:lnSpc>
            </a:pPr>
            <a:r>
              <a:rPr lang="en-US" sz="10700" kern="1200">
                <a:solidFill>
                  <a:schemeClr val="tx1">
                    <a:lumMod val="85000"/>
                    <a:lumOff val="15000"/>
                  </a:schemeClr>
                </a:solidFill>
                <a:latin typeface="+mj-lt"/>
                <a:ea typeface="+mj-ea"/>
                <a:cs typeface="+mj-cs"/>
              </a:rPr>
              <a:t>Introductions</a:t>
            </a:r>
          </a:p>
        </p:txBody>
      </p:sp>
      <p:sp>
        <p:nvSpPr>
          <p:cNvPr id="6" name="Text Placeholder 5"/>
          <p:cNvSpPr>
            <a:spLocks noGrp="1"/>
          </p:cNvSpPr>
          <p:nvPr>
            <p:ph type="body" idx="1"/>
          </p:nvPr>
        </p:nvSpPr>
        <p:spPr>
          <a:xfrm>
            <a:off x="2045981" y="1930396"/>
            <a:ext cx="5414463" cy="9855204"/>
          </a:xfrm>
        </p:spPr>
        <p:txBody>
          <a:bodyPr vert="horz" lIns="91440" tIns="45720" rIns="91440" bIns="45720" rtlCol="0" anchor="ctr">
            <a:normAutofit/>
          </a:bodyPr>
          <a:lstStyle/>
          <a:p>
            <a:pPr algn="r" defTabSz="914400">
              <a:lnSpc>
                <a:spcPct val="90000"/>
              </a:lnSpc>
              <a:spcBef>
                <a:spcPts val="1000"/>
              </a:spcBef>
            </a:pPr>
            <a:endParaRPr lang="en-US" sz="4000" kern="1200">
              <a:solidFill>
                <a:schemeClr val="accent1"/>
              </a:solidFill>
              <a:latin typeface="+mn-lt"/>
              <a:ea typeface="+mn-ea"/>
              <a:cs typeface="+mn-cs"/>
            </a:endParaRPr>
          </a:p>
        </p:txBody>
      </p:sp>
      <p:cxnSp>
        <p:nvCxnSpPr>
          <p:cNvPr id="13" name="Straight Connector 12">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09669" y="4114798"/>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20445302" y="13107380"/>
            <a:ext cx="2256384" cy="548640"/>
          </a:xfrm>
        </p:spPr>
        <p:txBody>
          <a:bodyPr vert="horz" lIns="91440" tIns="45720" rIns="91440" bIns="45720" rtlCol="0" anchor="ctr">
            <a:normAutofit/>
          </a:bodyPr>
          <a:lstStyle/>
          <a:p>
            <a:pPr defTabSz="914400">
              <a:spcAft>
                <a:spcPts val="600"/>
              </a:spcAft>
            </a:pPr>
            <a:fld id="{48F63A3B-78C7-47BE-AE5E-E10140E04643}" type="slidenum">
              <a:rPr lang="en-US" sz="2100"/>
              <a:pPr defTabSz="914400">
                <a:spcAft>
                  <a:spcPts val="600"/>
                </a:spcAft>
              </a:pPr>
              <a:t>8</a:t>
            </a:fld>
            <a:endParaRPr lang="en-US" sz="2100"/>
          </a:p>
        </p:txBody>
      </p:sp>
    </p:spTree>
    <p:extLst>
      <p:ext uri="{BB962C8B-B14F-4D97-AF65-F5344CB8AC3E}">
        <p14:creationId xmlns:p14="http://schemas.microsoft.com/office/powerpoint/2010/main" val="1414421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864690" y="9234176"/>
            <a:ext cx="6619097" cy="2551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 name="Oval 3"/>
          <p:cNvSpPr/>
          <p:nvPr/>
        </p:nvSpPr>
        <p:spPr>
          <a:xfrm>
            <a:off x="14657643" y="4242233"/>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14241583" y="9584037"/>
            <a:ext cx="6865796"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Applications use Cloud as their </a:t>
            </a:r>
            <a:r>
              <a:rPr lang="en-US" sz="4300">
                <a:latin typeface="Avenir Next Condensed" charset="0"/>
                <a:ea typeface="Avenir Next Condensed" charset="0"/>
                <a:cs typeface="Avenir Next Condensed" charset="0"/>
              </a:rPr>
              <a:t>backend infrastructure</a:t>
            </a:r>
            <a:endParaRPr lang="en-US" sz="4300" dirty="0">
              <a:latin typeface="Avenir Next Condensed" charset="0"/>
              <a:ea typeface="Avenir Next Condensed" charset="0"/>
              <a:cs typeface="Avenir Next Condensed" charset="0"/>
            </a:endParaRPr>
          </a:p>
        </p:txBody>
      </p:sp>
      <p:pic>
        <p:nvPicPr>
          <p:cNvPr id="8" name="Picture 7"/>
          <p:cNvPicPr>
            <a:picLocks noChangeAspect="1"/>
          </p:cNvPicPr>
          <p:nvPr/>
        </p:nvPicPr>
        <p:blipFill>
          <a:blip r:embed="rId3"/>
          <a:stretch>
            <a:fillRect/>
          </a:stretch>
        </p:blipFill>
        <p:spPr>
          <a:xfrm>
            <a:off x="15893596" y="1718489"/>
            <a:ext cx="5391934" cy="5391934"/>
          </a:xfrm>
          <a:prstGeom prst="rect">
            <a:avLst/>
          </a:prstGeom>
          <a:solidFill>
            <a:schemeClr val="bg1"/>
          </a:solidFill>
        </p:spPr>
      </p:pic>
      <p:pic>
        <p:nvPicPr>
          <p:cNvPr id="10" name="Picture 9"/>
          <p:cNvPicPr>
            <a:picLocks noChangeAspect="1"/>
          </p:cNvPicPr>
          <p:nvPr/>
        </p:nvPicPr>
        <p:blipFill>
          <a:blip r:embed="rId4"/>
          <a:stretch>
            <a:fillRect/>
          </a:stretch>
        </p:blipFill>
        <p:spPr>
          <a:xfrm>
            <a:off x="16957384" y="4414448"/>
            <a:ext cx="1434200" cy="1434200"/>
          </a:xfrm>
          <a:prstGeom prst="rect">
            <a:avLst/>
          </a:prstGeom>
        </p:spPr>
      </p:pic>
      <p:pic>
        <p:nvPicPr>
          <p:cNvPr id="11" name="Picture 10"/>
          <p:cNvPicPr>
            <a:picLocks noChangeAspect="1"/>
          </p:cNvPicPr>
          <p:nvPr/>
        </p:nvPicPr>
        <p:blipFill>
          <a:blip r:embed="rId4"/>
          <a:stretch>
            <a:fillRect/>
          </a:stretch>
        </p:blipFill>
        <p:spPr>
          <a:xfrm>
            <a:off x="18874807" y="4414446"/>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cxnSp>
        <p:nvCxnSpPr>
          <p:cNvPr id="20" name="Straight Connector 19"/>
          <p:cNvCxnSpPr>
            <a:stCxn id="34" idx="7"/>
          </p:cNvCxnSpPr>
          <p:nvPr/>
        </p:nvCxnSpPr>
        <p:spPr>
          <a:xfrm flipV="1">
            <a:off x="6514456" y="5927346"/>
            <a:ext cx="8143199" cy="368052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4" idx="6"/>
            <a:endCxn id="4" idx="3"/>
          </p:cNvCxnSpPr>
          <p:nvPr/>
        </p:nvCxnSpPr>
        <p:spPr>
          <a:xfrm flipV="1">
            <a:off x="7483801" y="7118908"/>
            <a:ext cx="8325487" cy="339115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4174253" y="7910118"/>
            <a:ext cx="1733295" cy="1733296"/>
          </a:xfrm>
          <a:prstGeom prst="rect">
            <a:avLst/>
          </a:prstGeom>
          <a:solidFill>
            <a:schemeClr val="bg1"/>
          </a:solidFill>
        </p:spPr>
      </p:pic>
      <p:pic>
        <p:nvPicPr>
          <p:cNvPr id="30" name="Picture 29"/>
          <p:cNvPicPr>
            <a:picLocks noChangeAspect="1"/>
          </p:cNvPicPr>
          <p:nvPr/>
        </p:nvPicPr>
        <p:blipFill>
          <a:blip r:embed="rId6"/>
          <a:stretch>
            <a:fillRect/>
          </a:stretch>
        </p:blipFill>
        <p:spPr>
          <a:xfrm>
            <a:off x="2330054" y="9643423"/>
            <a:ext cx="1733298" cy="1733298"/>
          </a:xfrm>
          <a:prstGeom prst="rect">
            <a:avLst/>
          </a:prstGeom>
          <a:solidFill>
            <a:schemeClr val="bg1"/>
          </a:solidFill>
        </p:spPr>
      </p:pic>
      <p:pic>
        <p:nvPicPr>
          <p:cNvPr id="31" name="Picture 30"/>
          <p:cNvPicPr>
            <a:picLocks noChangeAspect="1"/>
          </p:cNvPicPr>
          <p:nvPr/>
        </p:nvPicPr>
        <p:blipFill>
          <a:blip r:embed="rId7"/>
          <a:stretch>
            <a:fillRect/>
          </a:stretch>
        </p:blipFill>
        <p:spPr>
          <a:xfrm>
            <a:off x="4174238" y="9643423"/>
            <a:ext cx="1733298" cy="1733298"/>
          </a:xfrm>
          <a:prstGeom prst="rect">
            <a:avLst/>
          </a:prstGeom>
          <a:solidFill>
            <a:schemeClr val="bg1"/>
          </a:solidFill>
        </p:spPr>
      </p:pic>
      <p:pic>
        <p:nvPicPr>
          <p:cNvPr id="33" name="Picture 32"/>
          <p:cNvPicPr>
            <a:picLocks noChangeAspect="1"/>
          </p:cNvPicPr>
          <p:nvPr/>
        </p:nvPicPr>
        <p:blipFill>
          <a:blip r:embed="rId8"/>
          <a:stretch>
            <a:fillRect/>
          </a:stretch>
        </p:blipFill>
        <p:spPr>
          <a:xfrm>
            <a:off x="2328324" y="7910127"/>
            <a:ext cx="1733298" cy="1733298"/>
          </a:xfrm>
          <a:prstGeom prst="rect">
            <a:avLst/>
          </a:prstGeom>
          <a:solidFill>
            <a:schemeClr val="bg1"/>
          </a:solidFill>
        </p:spPr>
      </p:pic>
    </p:spTree>
    <p:extLst>
      <p:ext uri="{BB962C8B-B14F-4D97-AF65-F5344CB8AC3E}">
        <p14:creationId xmlns:p14="http://schemas.microsoft.com/office/powerpoint/2010/main" val="36441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6281632" y="1587889"/>
            <a:ext cx="6932005" cy="2446590"/>
          </a:xfrm>
          <a:prstGeom prst="rect">
            <a:avLst/>
          </a:prstGeom>
        </p:spPr>
      </p:pic>
      <p:sp>
        <p:nvSpPr>
          <p:cNvPr id="4" name="Oval 3"/>
          <p:cNvSpPr/>
          <p:nvPr/>
        </p:nvSpPr>
        <p:spPr>
          <a:xfrm>
            <a:off x="992792" y="8451099"/>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13479582" y="10112975"/>
            <a:ext cx="6865796" cy="1415675"/>
          </a:xfrm>
          <a:prstGeom prst="rect">
            <a:avLst/>
          </a:prstGeom>
          <a:noFill/>
        </p:spPr>
        <p:txBody>
          <a:bodyPr wrap="square" lIns="91356" tIns="45672" rIns="91356" bIns="45672" rtlCol="0">
            <a:spAutoFit/>
          </a:bodyPr>
          <a:lstStyle/>
          <a:p>
            <a:pPr algn="ctr"/>
            <a:r>
              <a:rPr lang="en-US" sz="4300" dirty="0" err="1">
                <a:latin typeface="Avenir Next Condensed" charset="0"/>
                <a:ea typeface="Avenir Next Condensed" charset="0"/>
                <a:cs typeface="Avenir Next Condensed" charset="0"/>
              </a:rPr>
              <a:t>ePLDT</a:t>
            </a:r>
            <a:r>
              <a:rPr lang="en-US" sz="4300" dirty="0">
                <a:latin typeface="Avenir Next Condensed" charset="0"/>
                <a:ea typeface="Avenir Next Condensed" charset="0"/>
                <a:cs typeface="Avenir Next Condensed" charset="0"/>
              </a:rPr>
              <a:t> Cloud runs through Vitro network of Data Centers</a:t>
            </a:r>
          </a:p>
        </p:txBody>
      </p:sp>
      <p:pic>
        <p:nvPicPr>
          <p:cNvPr id="8" name="Picture 7"/>
          <p:cNvPicPr>
            <a:picLocks noChangeAspect="1"/>
          </p:cNvPicPr>
          <p:nvPr/>
        </p:nvPicPr>
        <p:blipFill>
          <a:blip r:embed="rId4"/>
          <a:stretch>
            <a:fillRect/>
          </a:stretch>
        </p:blipFill>
        <p:spPr>
          <a:xfrm>
            <a:off x="2228745" y="5927355"/>
            <a:ext cx="5391934" cy="5391934"/>
          </a:xfrm>
          <a:prstGeom prst="rect">
            <a:avLst/>
          </a:prstGeom>
          <a:solidFill>
            <a:schemeClr val="bg1"/>
          </a:solidFill>
        </p:spPr>
      </p:pic>
      <p:pic>
        <p:nvPicPr>
          <p:cNvPr id="10" name="Picture 9"/>
          <p:cNvPicPr>
            <a:picLocks noChangeAspect="1"/>
          </p:cNvPicPr>
          <p:nvPr/>
        </p:nvPicPr>
        <p:blipFill>
          <a:blip r:embed="rId5"/>
          <a:stretch>
            <a:fillRect/>
          </a:stretch>
        </p:blipFill>
        <p:spPr>
          <a:xfrm>
            <a:off x="3292538" y="8623314"/>
            <a:ext cx="1434200" cy="1434200"/>
          </a:xfrm>
          <a:prstGeom prst="rect">
            <a:avLst/>
          </a:prstGeom>
        </p:spPr>
      </p:pic>
      <p:pic>
        <p:nvPicPr>
          <p:cNvPr id="11" name="Picture 10"/>
          <p:cNvPicPr>
            <a:picLocks noChangeAspect="1"/>
          </p:cNvPicPr>
          <p:nvPr/>
        </p:nvPicPr>
        <p:blipFill>
          <a:blip r:embed="rId5"/>
          <a:stretch>
            <a:fillRect/>
          </a:stretch>
        </p:blipFill>
        <p:spPr>
          <a:xfrm>
            <a:off x="5209956" y="8623312"/>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cxnSp>
        <p:nvCxnSpPr>
          <p:cNvPr id="20" name="Straight Connector 19"/>
          <p:cNvCxnSpPr>
            <a:stCxn id="4" idx="7"/>
          </p:cNvCxnSpPr>
          <p:nvPr/>
        </p:nvCxnSpPr>
        <p:spPr>
          <a:xfrm flipV="1">
            <a:off x="7705001" y="4413641"/>
            <a:ext cx="7880726" cy="453101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40954" y="7670800"/>
            <a:ext cx="6729095" cy="238671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5670061" y="1435405"/>
            <a:ext cx="7951953" cy="77542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15" name="Picture 14"/>
          <p:cNvPicPr>
            <a:picLocks noChangeAspect="1"/>
          </p:cNvPicPr>
          <p:nvPr/>
        </p:nvPicPr>
        <p:blipFill>
          <a:blip r:embed="rId6"/>
          <a:stretch>
            <a:fillRect/>
          </a:stretch>
        </p:blipFill>
        <p:spPr>
          <a:xfrm>
            <a:off x="16213183" y="3966316"/>
            <a:ext cx="1905000" cy="1905000"/>
          </a:xfrm>
          <a:prstGeom prst="rect">
            <a:avLst/>
          </a:prstGeom>
        </p:spPr>
      </p:pic>
      <p:pic>
        <p:nvPicPr>
          <p:cNvPr id="16" name="Picture 15"/>
          <p:cNvPicPr>
            <a:picLocks noChangeAspect="1"/>
          </p:cNvPicPr>
          <p:nvPr/>
        </p:nvPicPr>
        <p:blipFill>
          <a:blip r:embed="rId6"/>
          <a:stretch>
            <a:fillRect/>
          </a:stretch>
        </p:blipFill>
        <p:spPr>
          <a:xfrm>
            <a:off x="18736491" y="3966316"/>
            <a:ext cx="1905000" cy="1905000"/>
          </a:xfrm>
          <a:prstGeom prst="rect">
            <a:avLst/>
          </a:prstGeom>
        </p:spPr>
      </p:pic>
      <p:pic>
        <p:nvPicPr>
          <p:cNvPr id="25" name="Picture 24"/>
          <p:cNvPicPr>
            <a:picLocks noChangeAspect="1"/>
          </p:cNvPicPr>
          <p:nvPr/>
        </p:nvPicPr>
        <p:blipFill>
          <a:blip r:embed="rId6"/>
          <a:stretch>
            <a:fillRect/>
          </a:stretch>
        </p:blipFill>
        <p:spPr>
          <a:xfrm>
            <a:off x="21259802" y="3966316"/>
            <a:ext cx="1905000" cy="1905000"/>
          </a:xfrm>
          <a:prstGeom prst="rect">
            <a:avLst/>
          </a:prstGeom>
        </p:spPr>
      </p:pic>
      <p:pic>
        <p:nvPicPr>
          <p:cNvPr id="26" name="Picture 25"/>
          <p:cNvPicPr>
            <a:picLocks noChangeAspect="1"/>
          </p:cNvPicPr>
          <p:nvPr/>
        </p:nvPicPr>
        <p:blipFill>
          <a:blip r:embed="rId6"/>
          <a:stretch>
            <a:fillRect/>
          </a:stretch>
        </p:blipFill>
        <p:spPr>
          <a:xfrm>
            <a:off x="16213183" y="6252316"/>
            <a:ext cx="1905000" cy="1905000"/>
          </a:xfrm>
          <a:prstGeom prst="rect">
            <a:avLst/>
          </a:prstGeom>
        </p:spPr>
      </p:pic>
      <p:pic>
        <p:nvPicPr>
          <p:cNvPr id="27" name="Picture 26"/>
          <p:cNvPicPr>
            <a:picLocks noChangeAspect="1"/>
          </p:cNvPicPr>
          <p:nvPr/>
        </p:nvPicPr>
        <p:blipFill>
          <a:blip r:embed="rId6"/>
          <a:stretch>
            <a:fillRect/>
          </a:stretch>
        </p:blipFill>
        <p:spPr>
          <a:xfrm>
            <a:off x="18736491" y="6252316"/>
            <a:ext cx="1905000" cy="1905000"/>
          </a:xfrm>
          <a:prstGeom prst="rect">
            <a:avLst/>
          </a:prstGeom>
        </p:spPr>
      </p:pic>
      <p:pic>
        <p:nvPicPr>
          <p:cNvPr id="28" name="Picture 27"/>
          <p:cNvPicPr>
            <a:picLocks noChangeAspect="1"/>
          </p:cNvPicPr>
          <p:nvPr/>
        </p:nvPicPr>
        <p:blipFill>
          <a:blip r:embed="rId6"/>
          <a:stretch>
            <a:fillRect/>
          </a:stretch>
        </p:blipFill>
        <p:spPr>
          <a:xfrm>
            <a:off x="21259802" y="6252316"/>
            <a:ext cx="1905000" cy="1905000"/>
          </a:xfrm>
          <a:prstGeom prst="rect">
            <a:avLst/>
          </a:prstGeom>
        </p:spPr>
      </p:pic>
    </p:spTree>
    <p:extLst>
      <p:ext uri="{BB962C8B-B14F-4D97-AF65-F5344CB8AC3E}">
        <p14:creationId xmlns:p14="http://schemas.microsoft.com/office/powerpoint/2010/main" val="2585366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Rationale for Cloud Computing</a:t>
            </a:r>
          </a:p>
        </p:txBody>
      </p:sp>
      <p:sp>
        <p:nvSpPr>
          <p:cNvPr id="3" name="Content Placeholder 2"/>
          <p:cNvSpPr>
            <a:spLocks noGrp="1"/>
          </p:cNvSpPr>
          <p:nvPr>
            <p:ph idx="1"/>
          </p:nvPr>
        </p:nvSpPr>
        <p:spPr/>
        <p:txBody>
          <a:bodyPr>
            <a:normAutofit fontScale="62500" lnSpcReduction="20000"/>
          </a:bodyPr>
          <a:lstStyle/>
          <a:p>
            <a:r>
              <a:rPr lang="en-US" dirty="0"/>
              <a:t>Cloud computing offers a value proposition that is different from traditional enterprise IT environments.  </a:t>
            </a:r>
          </a:p>
          <a:p>
            <a:r>
              <a:rPr lang="en-US" dirty="0"/>
              <a:t>By providing a way to exploit technologies such as virtualization, application containers, and </a:t>
            </a:r>
            <a:r>
              <a:rPr lang="en-US" dirty="0" err="1"/>
              <a:t>serverless</a:t>
            </a:r>
            <a:r>
              <a:rPr lang="en-US" dirty="0"/>
              <a:t> computing which aggregate and share computing resources, cloud computing can offer economies of scale that would otherwise be unavailable. </a:t>
            </a:r>
          </a:p>
          <a:p>
            <a:r>
              <a:rPr lang="en-US" dirty="0"/>
              <a:t>With minimal upfront investment, cloud computing enables global reach of services and information through an elastic utility computing environment that supports on-demand scalability.</a:t>
            </a:r>
          </a:p>
          <a:p>
            <a:r>
              <a:rPr lang="en-US" dirty="0"/>
              <a:t>Cloud computing can also offer pre-built solutions and services, backed by the skills necessary to run and maintain them, potentially lowering risk and removing the need for the organization to retain a group of scarce highly-skilled staff.</a:t>
            </a:r>
          </a:p>
        </p:txBody>
      </p:sp>
      <p:sp>
        <p:nvSpPr>
          <p:cNvPr id="4" name="Slide Number Placeholder 3"/>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62006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2264" y="1255128"/>
            <a:ext cx="14944451" cy="2651126"/>
          </a:xfrm>
        </p:spPr>
        <p:txBody>
          <a:bodyPr>
            <a:normAutofit/>
          </a:bodyPr>
          <a:lstStyle/>
          <a:p>
            <a:r>
              <a:rPr lang="en-US"/>
              <a:t>STOP!</a:t>
            </a:r>
          </a:p>
        </p:txBody>
      </p:sp>
      <p:sp>
        <p:nvSpPr>
          <p:cNvPr id="3" name="Content Placeholder 2"/>
          <p:cNvSpPr>
            <a:spLocks noGrp="1"/>
          </p:cNvSpPr>
          <p:nvPr>
            <p:ph idx="1"/>
          </p:nvPr>
        </p:nvSpPr>
        <p:spPr>
          <a:xfrm>
            <a:off x="2272266" y="4556346"/>
            <a:ext cx="12932365" cy="6901226"/>
          </a:xfrm>
        </p:spPr>
        <p:txBody>
          <a:bodyPr anchor="ctr">
            <a:normAutofit/>
          </a:bodyPr>
          <a:lstStyle/>
          <a:p>
            <a:pPr>
              <a:lnSpc>
                <a:spcPct val="90000"/>
              </a:lnSpc>
            </a:pPr>
            <a:r>
              <a:rPr lang="en-US" sz="4800"/>
              <a:t>For 5-10 minutes form 2 groups</a:t>
            </a:r>
          </a:p>
          <a:p>
            <a:pPr>
              <a:lnSpc>
                <a:spcPct val="90000"/>
              </a:lnSpc>
            </a:pPr>
            <a:r>
              <a:rPr lang="en-US" sz="4800"/>
              <a:t>Discuss within your groups 5 examples of Cloud Computing aside from Google products that you have experienced and used</a:t>
            </a:r>
          </a:p>
          <a:p>
            <a:pPr>
              <a:lnSpc>
                <a:spcPct val="90000"/>
              </a:lnSpc>
            </a:pPr>
            <a:r>
              <a:rPr lang="en-US" sz="4800"/>
              <a:t>What was good about the cloud experience?</a:t>
            </a:r>
          </a:p>
          <a:p>
            <a:pPr>
              <a:lnSpc>
                <a:spcPct val="90000"/>
              </a:lnSpc>
            </a:pPr>
            <a:r>
              <a:rPr lang="en-US" sz="4800"/>
              <a:t>What was not so good about the cloud experience?</a:t>
            </a:r>
          </a:p>
          <a:p>
            <a:pPr>
              <a:lnSpc>
                <a:spcPct val="90000"/>
              </a:lnSpc>
            </a:pPr>
            <a:r>
              <a:rPr lang="en-US" sz="4800"/>
              <a:t>Be Prepared to present to class a summary of your discussion</a:t>
            </a:r>
          </a:p>
          <a:p>
            <a:pPr>
              <a:lnSpc>
                <a:spcPct val="90000"/>
              </a:lnSpc>
            </a:pPr>
            <a:endParaRPr lang="en-US" sz="480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72505" y="0"/>
            <a:ext cx="4205145"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26156" y="4717826"/>
            <a:ext cx="4279229" cy="428034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upwork_icon_274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4063" y="6046752"/>
            <a:ext cx="2923415" cy="1622495"/>
          </a:xfrm>
          <a:prstGeom prst="rect">
            <a:avLst/>
          </a:prstGeom>
        </p:spPr>
      </p:pic>
      <p:sp>
        <p:nvSpPr>
          <p:cNvPr id="4" name="Slide Number Placeholder 3"/>
          <p:cNvSpPr>
            <a:spLocks noGrp="1"/>
          </p:cNvSpPr>
          <p:nvPr>
            <p:ph type="sldNum" sz="quarter" idx="12"/>
          </p:nvPr>
        </p:nvSpPr>
        <p:spPr>
          <a:xfrm>
            <a:off x="20677469" y="12712700"/>
            <a:ext cx="2024215" cy="730250"/>
          </a:xfrm>
        </p:spPr>
        <p:txBody>
          <a:bodyPr>
            <a:normAutofit/>
          </a:bodyPr>
          <a:lstStyle/>
          <a:p>
            <a:pPr>
              <a:spcAft>
                <a:spcPts val="600"/>
              </a:spcAft>
            </a:pPr>
            <a:fld id="{48F63A3B-78C7-47BE-AE5E-E10140E04643}"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377174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Examples of Cloud Computing</a:t>
            </a:r>
          </a:p>
        </p:txBody>
      </p:sp>
      <p:sp>
        <p:nvSpPr>
          <p:cNvPr id="3" name="Content Placeholder 2"/>
          <p:cNvSpPr>
            <a:spLocks noGrp="1"/>
          </p:cNvSpPr>
          <p:nvPr>
            <p:ph idx="1"/>
          </p:nvPr>
        </p:nvSpPr>
        <p:spPr/>
        <p:txBody>
          <a:bodyPr/>
          <a:lstStyle/>
          <a:p>
            <a:r>
              <a:rPr lang="en-US" dirty="0" err="1"/>
              <a:t>eMail</a:t>
            </a:r>
            <a:endParaRPr lang="en-US" dirty="0"/>
          </a:p>
          <a:p>
            <a:r>
              <a:rPr lang="en-US" dirty="0"/>
              <a:t>Online Storage</a:t>
            </a:r>
          </a:p>
          <a:p>
            <a:r>
              <a:rPr lang="en-US" dirty="0"/>
              <a:t>Extra Processing Power</a:t>
            </a:r>
          </a:p>
          <a:p>
            <a:r>
              <a:rPr lang="en-US" dirty="0"/>
              <a:t>Collaboration</a:t>
            </a:r>
          </a:p>
          <a:p>
            <a:r>
              <a:rPr lang="en-US" dirty="0"/>
              <a:t>Virtual Offices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193647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Cloud Computing</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Cloud Computing offers resources for the end user without the need for technical knowledge of the systems which deliver them. Additionally, the Cloud can provide users with a far greater range of applications, and businesses with scalable and tailored services.</a:t>
            </a:r>
          </a:p>
          <a:p>
            <a:endParaRPr lang="en-US" dirty="0"/>
          </a:p>
          <a:p>
            <a:pPr marL="0" indent="0">
              <a:buNone/>
            </a:pPr>
            <a:r>
              <a:rPr lang="en-US" dirty="0"/>
              <a:t>Cloud Computing brings many benefits to the end user, including:</a:t>
            </a:r>
          </a:p>
          <a:p>
            <a:pPr lvl="1"/>
            <a:r>
              <a:rPr lang="en-US" dirty="0"/>
              <a:t>access to a huge range of applications without having to download or install anything;</a:t>
            </a:r>
          </a:p>
          <a:p>
            <a:pPr lvl="1"/>
            <a:r>
              <a:rPr lang="en-US" dirty="0"/>
              <a:t>the ability to access applications from any computer, anywhere in the world;</a:t>
            </a:r>
          </a:p>
          <a:p>
            <a:pPr lvl="1"/>
            <a:r>
              <a:rPr lang="en-US" dirty="0"/>
              <a:t>savings on hardware and software costs as users only use what they need;</a:t>
            </a:r>
          </a:p>
          <a:p>
            <a:pPr lvl="1"/>
            <a:r>
              <a:rPr lang="en-US" dirty="0"/>
              <a:t>the ability for companies to share resources in one place;</a:t>
            </a:r>
          </a:p>
          <a:p>
            <a:pPr lvl="1"/>
            <a:r>
              <a:rPr lang="en-US" dirty="0"/>
              <a:t>savings as consumption is billed as a utility, with minimal upfront costs;</a:t>
            </a:r>
          </a:p>
          <a:p>
            <a:pPr lvl="1"/>
            <a:r>
              <a:rPr lang="en-US" dirty="0"/>
              <a:t>scalability via on-demand resources.</a:t>
            </a:r>
          </a:p>
        </p:txBody>
      </p:sp>
      <p:sp>
        <p:nvSpPr>
          <p:cNvPr id="4" name="Slide Number Placeholder 3"/>
          <p:cNvSpPr>
            <a:spLocks noGrp="1"/>
          </p:cNvSpPr>
          <p:nvPr>
            <p:ph type="sldNum" sz="quarter" idx="12"/>
          </p:nvPr>
        </p:nvSpPr>
        <p:spPr/>
        <p:txBody>
          <a:bodyPr/>
          <a:lstStyle/>
          <a:p>
            <a:fld id="{48F63A3B-78C7-47BE-AE5E-E10140E04643}" type="slidenum">
              <a:rPr lang="en-US" smtClean="0"/>
              <a:t>25</a:t>
            </a:fld>
            <a:endParaRPr lang="en-US"/>
          </a:p>
        </p:txBody>
      </p:sp>
    </p:spTree>
    <p:extLst>
      <p:ext uri="{BB962C8B-B14F-4D97-AF65-F5344CB8AC3E}">
        <p14:creationId xmlns:p14="http://schemas.microsoft.com/office/powerpoint/2010/main" val="24283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a:t>
            </a:r>
            <a:r>
              <a:rPr lang="en-US" sz="5500" dirty="0" err="1">
                <a:latin typeface="Avenir Next Condensed" charset="0"/>
                <a:ea typeface="Avenir Next Condensed" charset="0"/>
                <a:cs typeface="Avenir Next Condensed" charset="0"/>
              </a:rPr>
              <a:t>Beneifts</a:t>
            </a:r>
            <a:endParaRPr lang="en-US" sz="5500" dirty="0">
              <a:latin typeface="Avenir Next Condensed" charset="0"/>
              <a:ea typeface="Avenir Next Condensed" charset="0"/>
              <a:cs typeface="Avenir Next Condensed" charset="0"/>
            </a:endParaRPr>
          </a:p>
        </p:txBody>
      </p:sp>
      <p:pic>
        <p:nvPicPr>
          <p:cNvPr id="15" name="Picture 14"/>
          <p:cNvPicPr>
            <a:picLocks noChangeAspect="1"/>
          </p:cNvPicPr>
          <p:nvPr/>
        </p:nvPicPr>
        <p:blipFill>
          <a:blip r:embed="rId3">
            <a:alphaModFix/>
          </a:blip>
          <a:stretch>
            <a:fillRect/>
          </a:stretch>
        </p:blipFill>
        <p:spPr>
          <a:xfrm>
            <a:off x="2594863" y="1687808"/>
            <a:ext cx="19304001" cy="10858500"/>
          </a:xfrm>
          <a:prstGeom prst="rect">
            <a:avLst/>
          </a:prstGeom>
        </p:spPr>
      </p:pic>
    </p:spTree>
    <p:extLst>
      <p:ext uri="{BB962C8B-B14F-4D97-AF65-F5344CB8AC3E}">
        <p14:creationId xmlns:p14="http://schemas.microsoft.com/office/powerpoint/2010/main" val="1123963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Benefits</a:t>
            </a:r>
          </a:p>
        </p:txBody>
      </p:sp>
      <p:sp>
        <p:nvSpPr>
          <p:cNvPr id="4" name="TextBox 3"/>
          <p:cNvSpPr txBox="1"/>
          <p:nvPr/>
        </p:nvSpPr>
        <p:spPr>
          <a:xfrm>
            <a:off x="0" y="5663862"/>
            <a:ext cx="6865796"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Implementation Speed</a:t>
            </a:r>
            <a:endParaRPr lang="en-US" sz="4300" dirty="0">
              <a:latin typeface="Avenir Next Condensed" charset="0"/>
              <a:ea typeface="Avenir Next Condensed" charset="0"/>
              <a:cs typeface="Avenir Next Condensed" charset="0"/>
            </a:endParaRPr>
          </a:p>
        </p:txBody>
      </p:sp>
      <p:sp>
        <p:nvSpPr>
          <p:cNvPr id="5" name="TextBox 4"/>
          <p:cNvSpPr txBox="1"/>
          <p:nvPr/>
        </p:nvSpPr>
        <p:spPr>
          <a:xfrm>
            <a:off x="5209696"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Affordability</a:t>
            </a:r>
          </a:p>
        </p:txBody>
      </p:sp>
      <p:sp>
        <p:nvSpPr>
          <p:cNvPr id="6" name="TextBox 5"/>
          <p:cNvSpPr txBox="1"/>
          <p:nvPr/>
        </p:nvSpPr>
        <p:spPr>
          <a:xfrm>
            <a:off x="11101479"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Continuous Improvement</a:t>
            </a:r>
          </a:p>
        </p:txBody>
      </p:sp>
      <p:sp>
        <p:nvSpPr>
          <p:cNvPr id="7" name="TextBox 6"/>
          <p:cNvSpPr txBox="1"/>
          <p:nvPr/>
        </p:nvSpPr>
        <p:spPr>
          <a:xfrm>
            <a:off x="17285188" y="5621864"/>
            <a:ext cx="6865796"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Availability</a:t>
            </a:r>
            <a:endParaRPr lang="en-US" sz="4300" dirty="0">
              <a:latin typeface="Avenir Next Condensed" charset="0"/>
              <a:ea typeface="Avenir Next Condensed" charset="0"/>
              <a:cs typeface="Avenir Next Condensed" charset="0"/>
            </a:endParaRP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Technical Expertise</a:t>
            </a:r>
          </a:p>
        </p:txBody>
      </p:sp>
      <p:sp>
        <p:nvSpPr>
          <p:cNvPr id="9" name="TextBox 8"/>
          <p:cNvSpPr txBox="1"/>
          <p:nvPr/>
        </p:nvSpPr>
        <p:spPr>
          <a:xfrm>
            <a:off x="8642594"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Customization</a:t>
            </a:r>
          </a:p>
        </p:txBody>
      </p:sp>
      <p:sp>
        <p:nvSpPr>
          <p:cNvPr id="10" name="TextBox 9"/>
          <p:cNvSpPr txBox="1"/>
          <p:nvPr/>
        </p:nvSpPr>
        <p:spPr>
          <a:xfrm>
            <a:off x="14534376"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Integration</a:t>
            </a:r>
          </a:p>
        </p:txBody>
      </p:sp>
      <p:pic>
        <p:nvPicPr>
          <p:cNvPr id="3" name="Picture 2"/>
          <p:cNvPicPr>
            <a:picLocks noChangeAspect="1"/>
          </p:cNvPicPr>
          <p:nvPr/>
        </p:nvPicPr>
        <p:blipFill>
          <a:blip r:embed="rId3"/>
          <a:stretch>
            <a:fillRect/>
          </a:stretch>
        </p:blipFill>
        <p:spPr>
          <a:xfrm>
            <a:off x="1776798" y="2439581"/>
            <a:ext cx="3432898" cy="3432898"/>
          </a:xfrm>
          <a:prstGeom prst="rect">
            <a:avLst/>
          </a:prstGeom>
        </p:spPr>
      </p:pic>
      <p:pic>
        <p:nvPicPr>
          <p:cNvPr id="11" name="Picture 10"/>
          <p:cNvPicPr>
            <a:picLocks noChangeAspect="1"/>
          </p:cNvPicPr>
          <p:nvPr/>
        </p:nvPicPr>
        <p:blipFill>
          <a:blip r:embed="rId4"/>
          <a:stretch>
            <a:fillRect/>
          </a:stretch>
        </p:blipFill>
        <p:spPr>
          <a:xfrm>
            <a:off x="6986492" y="2821552"/>
            <a:ext cx="2668947" cy="2668948"/>
          </a:xfrm>
          <a:prstGeom prst="rect">
            <a:avLst/>
          </a:prstGeom>
        </p:spPr>
      </p:pic>
      <p:pic>
        <p:nvPicPr>
          <p:cNvPr id="12" name="Picture 11"/>
          <p:cNvPicPr>
            <a:picLocks noChangeAspect="1"/>
          </p:cNvPicPr>
          <p:nvPr/>
        </p:nvPicPr>
        <p:blipFill>
          <a:blip r:embed="rId5"/>
          <a:stretch>
            <a:fillRect/>
          </a:stretch>
        </p:blipFill>
        <p:spPr>
          <a:xfrm>
            <a:off x="12953795" y="2863557"/>
            <a:ext cx="2800313" cy="2800314"/>
          </a:xfrm>
          <a:prstGeom prst="rect">
            <a:avLst/>
          </a:prstGeom>
        </p:spPr>
      </p:pic>
      <p:pic>
        <p:nvPicPr>
          <p:cNvPr id="13" name="Picture 12"/>
          <p:cNvPicPr>
            <a:picLocks noChangeAspect="1"/>
          </p:cNvPicPr>
          <p:nvPr/>
        </p:nvPicPr>
        <p:blipFill>
          <a:blip r:embed="rId6"/>
          <a:stretch>
            <a:fillRect/>
          </a:stretch>
        </p:blipFill>
        <p:spPr>
          <a:xfrm>
            <a:off x="19410101" y="2963904"/>
            <a:ext cx="2615964" cy="2615964"/>
          </a:xfrm>
          <a:prstGeom prst="rect">
            <a:avLst/>
          </a:prstGeom>
        </p:spPr>
      </p:pic>
      <p:pic>
        <p:nvPicPr>
          <p:cNvPr id="14" name="Picture 13"/>
          <p:cNvPicPr>
            <a:picLocks noChangeAspect="1"/>
          </p:cNvPicPr>
          <p:nvPr/>
        </p:nvPicPr>
        <p:blipFill>
          <a:blip r:embed="rId7"/>
          <a:stretch>
            <a:fillRect/>
          </a:stretch>
        </p:blipFill>
        <p:spPr>
          <a:xfrm>
            <a:off x="3829072" y="8276969"/>
            <a:ext cx="2761249" cy="2761250"/>
          </a:xfrm>
          <a:prstGeom prst="rect">
            <a:avLst/>
          </a:prstGeom>
        </p:spPr>
      </p:pic>
      <p:pic>
        <p:nvPicPr>
          <p:cNvPr id="16" name="Picture 15"/>
          <p:cNvPicPr>
            <a:picLocks noChangeAspect="1"/>
          </p:cNvPicPr>
          <p:nvPr/>
        </p:nvPicPr>
        <p:blipFill>
          <a:blip r:embed="rId8"/>
          <a:stretch>
            <a:fillRect/>
          </a:stretch>
        </p:blipFill>
        <p:spPr>
          <a:xfrm>
            <a:off x="10832974" y="8499969"/>
            <a:ext cx="2784728" cy="2784730"/>
          </a:xfrm>
          <a:prstGeom prst="rect">
            <a:avLst/>
          </a:prstGeom>
        </p:spPr>
      </p:pic>
      <p:pic>
        <p:nvPicPr>
          <p:cNvPr id="17" name="Picture 16"/>
          <p:cNvPicPr>
            <a:picLocks noChangeAspect="1"/>
          </p:cNvPicPr>
          <p:nvPr/>
        </p:nvPicPr>
        <p:blipFill>
          <a:blip r:embed="rId9"/>
          <a:stretch>
            <a:fillRect/>
          </a:stretch>
        </p:blipFill>
        <p:spPr>
          <a:xfrm>
            <a:off x="16769610" y="8865336"/>
            <a:ext cx="2395328" cy="2395328"/>
          </a:xfrm>
          <a:prstGeom prst="rect">
            <a:avLst/>
          </a:prstGeom>
        </p:spPr>
      </p:pic>
    </p:spTree>
    <p:extLst>
      <p:ext uri="{BB962C8B-B14F-4D97-AF65-F5344CB8AC3E}">
        <p14:creationId xmlns:p14="http://schemas.microsoft.com/office/powerpoint/2010/main" val="4290992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Business Benefits</a:t>
            </a:r>
          </a:p>
        </p:txBody>
      </p:sp>
      <p:sp>
        <p:nvSpPr>
          <p:cNvPr id="4" name="TextBox 3"/>
          <p:cNvSpPr txBox="1"/>
          <p:nvPr/>
        </p:nvSpPr>
        <p:spPr>
          <a:xfrm>
            <a:off x="1776798"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Reduce IT costs</a:t>
            </a:r>
          </a:p>
        </p:txBody>
      </p:sp>
      <p:sp>
        <p:nvSpPr>
          <p:cNvPr id="5" name="TextBox 4"/>
          <p:cNvSpPr txBox="1"/>
          <p:nvPr/>
        </p:nvSpPr>
        <p:spPr>
          <a:xfrm>
            <a:off x="9000639"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Scalability</a:t>
            </a:r>
          </a:p>
        </p:txBody>
      </p:sp>
      <p:sp>
        <p:nvSpPr>
          <p:cNvPr id="6" name="TextBox 5"/>
          <p:cNvSpPr txBox="1"/>
          <p:nvPr/>
        </p:nvSpPr>
        <p:spPr>
          <a:xfrm>
            <a:off x="16224483"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Business Continuity</a:t>
            </a:r>
          </a:p>
        </p:txBody>
      </p:sp>
      <p:sp>
        <p:nvSpPr>
          <p:cNvPr id="7" name="TextBox 6"/>
          <p:cNvSpPr txBox="1"/>
          <p:nvPr/>
        </p:nvSpPr>
        <p:spPr>
          <a:xfrm>
            <a:off x="16224483"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Collaboration Efficiency</a:t>
            </a: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Flexibility of Work Practices</a:t>
            </a:r>
          </a:p>
        </p:txBody>
      </p:sp>
      <p:sp>
        <p:nvSpPr>
          <p:cNvPr id="9" name="TextBox 8"/>
          <p:cNvSpPr txBox="1"/>
          <p:nvPr/>
        </p:nvSpPr>
        <p:spPr>
          <a:xfrm>
            <a:off x="8792440"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Always updated</a:t>
            </a:r>
          </a:p>
        </p:txBody>
      </p:sp>
      <p:pic>
        <p:nvPicPr>
          <p:cNvPr id="11" name="Picture 10"/>
          <p:cNvPicPr>
            <a:picLocks noChangeAspect="1"/>
          </p:cNvPicPr>
          <p:nvPr/>
        </p:nvPicPr>
        <p:blipFill>
          <a:blip r:embed="rId3"/>
          <a:stretch>
            <a:fillRect/>
          </a:stretch>
        </p:blipFill>
        <p:spPr>
          <a:xfrm>
            <a:off x="3694654" y="2958336"/>
            <a:ext cx="2668947" cy="2668948"/>
          </a:xfrm>
          <a:prstGeom prst="rect">
            <a:avLst/>
          </a:prstGeom>
        </p:spPr>
      </p:pic>
      <p:pic>
        <p:nvPicPr>
          <p:cNvPr id="3" name="Picture 2"/>
          <p:cNvPicPr>
            <a:picLocks noChangeAspect="1"/>
          </p:cNvPicPr>
          <p:nvPr/>
        </p:nvPicPr>
        <p:blipFill>
          <a:blip r:embed="rId4"/>
          <a:stretch>
            <a:fillRect/>
          </a:stretch>
        </p:blipFill>
        <p:spPr>
          <a:xfrm>
            <a:off x="10939794" y="2676357"/>
            <a:ext cx="2987507" cy="2987506"/>
          </a:xfrm>
          <a:prstGeom prst="rect">
            <a:avLst/>
          </a:prstGeom>
        </p:spPr>
      </p:pic>
      <p:pic>
        <p:nvPicPr>
          <p:cNvPr id="12" name="Picture 11"/>
          <p:cNvPicPr>
            <a:picLocks noChangeAspect="1"/>
          </p:cNvPicPr>
          <p:nvPr/>
        </p:nvPicPr>
        <p:blipFill>
          <a:blip r:embed="rId5"/>
          <a:stretch>
            <a:fillRect/>
          </a:stretch>
        </p:blipFill>
        <p:spPr>
          <a:xfrm>
            <a:off x="18503471" y="3300971"/>
            <a:ext cx="2326322" cy="2326322"/>
          </a:xfrm>
          <a:prstGeom prst="rect">
            <a:avLst/>
          </a:prstGeom>
        </p:spPr>
      </p:pic>
      <p:pic>
        <p:nvPicPr>
          <p:cNvPr id="13" name="Picture 12"/>
          <p:cNvPicPr>
            <a:picLocks noChangeAspect="1"/>
          </p:cNvPicPr>
          <p:nvPr/>
        </p:nvPicPr>
        <p:blipFill>
          <a:blip r:embed="rId6"/>
          <a:stretch>
            <a:fillRect/>
          </a:stretch>
        </p:blipFill>
        <p:spPr>
          <a:xfrm>
            <a:off x="3656234" y="8792343"/>
            <a:ext cx="2853049" cy="2853050"/>
          </a:xfrm>
          <a:prstGeom prst="rect">
            <a:avLst/>
          </a:prstGeom>
        </p:spPr>
      </p:pic>
      <p:pic>
        <p:nvPicPr>
          <p:cNvPr id="14" name="Picture 13"/>
          <p:cNvPicPr>
            <a:picLocks noChangeAspect="1"/>
          </p:cNvPicPr>
          <p:nvPr/>
        </p:nvPicPr>
        <p:blipFill>
          <a:blip r:embed="rId7"/>
          <a:stretch>
            <a:fillRect/>
          </a:stretch>
        </p:blipFill>
        <p:spPr>
          <a:xfrm>
            <a:off x="10766762" y="8558449"/>
            <a:ext cx="2917152" cy="2917154"/>
          </a:xfrm>
          <a:prstGeom prst="rect">
            <a:avLst/>
          </a:prstGeom>
        </p:spPr>
      </p:pic>
      <p:pic>
        <p:nvPicPr>
          <p:cNvPr id="15" name="Picture 14"/>
          <p:cNvPicPr>
            <a:picLocks noChangeAspect="1"/>
          </p:cNvPicPr>
          <p:nvPr/>
        </p:nvPicPr>
        <p:blipFill>
          <a:blip r:embed="rId8"/>
          <a:stretch>
            <a:fillRect/>
          </a:stretch>
        </p:blipFill>
        <p:spPr>
          <a:xfrm>
            <a:off x="18311897" y="8510266"/>
            <a:ext cx="2690963" cy="2690964"/>
          </a:xfrm>
          <a:prstGeom prst="rect">
            <a:avLst/>
          </a:prstGeom>
        </p:spPr>
      </p:pic>
    </p:spTree>
    <p:extLst>
      <p:ext uri="{BB962C8B-B14F-4D97-AF65-F5344CB8AC3E}">
        <p14:creationId xmlns:p14="http://schemas.microsoft.com/office/powerpoint/2010/main" val="2888736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3990-0F2B-8446-81E5-A0A9D78E2CCB}"/>
              </a:ext>
            </a:extLst>
          </p:cNvPr>
          <p:cNvSpPr>
            <a:spLocks noGrp="1"/>
          </p:cNvSpPr>
          <p:nvPr>
            <p:ph type="title"/>
          </p:nvPr>
        </p:nvSpPr>
        <p:spPr/>
        <p:txBody>
          <a:bodyPr/>
          <a:lstStyle/>
          <a:p>
            <a:r>
              <a:rPr lang="en-US" dirty="0"/>
              <a:t>Cloud Computing vs. On-Premise </a:t>
            </a:r>
          </a:p>
        </p:txBody>
      </p:sp>
      <p:sp>
        <p:nvSpPr>
          <p:cNvPr id="3" name="Content Placeholder 2">
            <a:extLst>
              <a:ext uri="{FF2B5EF4-FFF2-40B4-BE49-F238E27FC236}">
                <a16:creationId xmlns:a16="http://schemas.microsoft.com/office/drawing/2014/main" id="{9B7239CD-55D9-5548-A885-CB148BFA16FC}"/>
              </a:ext>
            </a:extLst>
          </p:cNvPr>
          <p:cNvSpPr>
            <a:spLocks noGrp="1"/>
          </p:cNvSpPr>
          <p:nvPr>
            <p:ph idx="1"/>
          </p:nvPr>
        </p:nvSpPr>
        <p:spPr/>
        <p:txBody>
          <a:bodyPr>
            <a:normAutofit fontScale="92500" lnSpcReduction="20000"/>
          </a:bodyPr>
          <a:lstStyle/>
          <a:p>
            <a:r>
              <a:rPr lang="en-PH" dirty="0"/>
              <a:t>The cloud helps organizations offload the requirements and complexity of managing on-premises systems to a third party provider. With these systems hosted in the cloud, the organization can focus on managing other aspects of the business. </a:t>
            </a:r>
          </a:p>
          <a:p>
            <a:r>
              <a:rPr lang="en-PH" dirty="0"/>
              <a:t>However, the disadvantage of the cloud is that the organization does not truly have full control over the systems hosted there—even if the client organization has some ability to manage the systems, the cloud vendor is ultimately in control over them. </a:t>
            </a:r>
          </a:p>
        </p:txBody>
      </p:sp>
      <p:sp>
        <p:nvSpPr>
          <p:cNvPr id="4" name="Slide Number Placeholder 3">
            <a:extLst>
              <a:ext uri="{FF2B5EF4-FFF2-40B4-BE49-F238E27FC236}">
                <a16:creationId xmlns:a16="http://schemas.microsoft.com/office/drawing/2014/main" id="{8F32D0E6-E60F-EA4B-8778-12FAF2430751}"/>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4129277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801" y="9744027"/>
            <a:ext cx="8376572" cy="4308104"/>
          </a:xfrm>
          <a:prstGeom prst="rect">
            <a:avLst/>
          </a:prstGeom>
        </p:spPr>
      </p:pic>
      <p:sp>
        <p:nvSpPr>
          <p:cNvPr id="4" name="Slide Number Placeholder 3"/>
          <p:cNvSpPr>
            <a:spLocks noGrp="1"/>
          </p:cNvSpPr>
          <p:nvPr>
            <p:ph type="sldNum" sz="quarter" idx="12"/>
          </p:nvPr>
        </p:nvSpPr>
        <p:spPr/>
        <p:txBody>
          <a:bodyPr/>
          <a:lstStyle/>
          <a:p>
            <a:fld id="{471CD2CF-15AC-7D40-9297-A2BA603BC0C2}" type="slidenum">
              <a:rPr lang="en-US" smtClean="0"/>
              <a:t>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048" y="4903411"/>
            <a:ext cx="3825589" cy="5100787"/>
          </a:xfrm>
          <a:prstGeom prst="rect">
            <a:avLst/>
          </a:prstGeom>
        </p:spPr>
      </p:pic>
      <p:pic>
        <p:nvPicPr>
          <p:cNvPr id="9" name="Picture 8" descr="IMG_595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958" y="0"/>
            <a:ext cx="7636516" cy="570381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1980" y="412767"/>
            <a:ext cx="5594066" cy="559406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3433" y="597567"/>
            <a:ext cx="6336630" cy="42376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6680" y="9275676"/>
            <a:ext cx="5920432" cy="444032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20976" y="6019292"/>
            <a:ext cx="5430661" cy="5430661"/>
          </a:xfrm>
          <a:prstGeom prst="rect">
            <a:avLst/>
          </a:prstGeom>
        </p:spPr>
      </p:pic>
      <p:pic>
        <p:nvPicPr>
          <p:cNvPr id="14" name="Picture 13" descr="ron_49thanvi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1745" y="3805895"/>
            <a:ext cx="8763088" cy="6544934"/>
          </a:xfrm>
          <a:prstGeom prst="rect">
            <a:avLst/>
          </a:prstGeom>
        </p:spPr>
      </p:pic>
      <p:sp>
        <p:nvSpPr>
          <p:cNvPr id="15" name="Title 1"/>
          <p:cNvSpPr txBox="1">
            <a:spLocks/>
          </p:cNvSpPr>
          <p:nvPr/>
        </p:nvSpPr>
        <p:spPr>
          <a:xfrm>
            <a:off x="348598" y="11415210"/>
            <a:ext cx="15078286" cy="1859280"/>
          </a:xfrm>
          <a:prstGeom prst="rect">
            <a:avLst/>
          </a:prstGeom>
        </p:spPr>
        <p:txBody>
          <a:bodyPr vert="horz" lIns="217673" tIns="108836" rIns="217673" bIns="108836"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1088365" rtl="0" eaLnBrk="1" latinLnBrk="0" hangingPunct="1">
              <a:spcBef>
                <a:spcPct val="0"/>
              </a:spcBef>
              <a:buNone/>
              <a:defRPr sz="10500" kern="1200">
                <a:solidFill>
                  <a:schemeClr val="tx1"/>
                </a:solidFill>
                <a:latin typeface="+mj-lt"/>
                <a:ea typeface="+mj-ea"/>
                <a:cs typeface="+mj-cs"/>
              </a:defRPr>
            </a:lvl1pPr>
          </a:lstStyle>
          <a:p>
            <a:pPr algn="l"/>
            <a:r>
              <a:rPr lang="en-US" sz="15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Ronald L. Ramos</a:t>
            </a:r>
          </a:p>
        </p:txBody>
      </p:sp>
    </p:spTree>
    <p:extLst>
      <p:ext uri="{BB962C8B-B14F-4D97-AF65-F5344CB8AC3E}">
        <p14:creationId xmlns:p14="http://schemas.microsoft.com/office/powerpoint/2010/main" val="89824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Computing vs. Hosting Services</a:t>
            </a:r>
          </a:p>
        </p:txBody>
      </p:sp>
      <p:sp>
        <p:nvSpPr>
          <p:cNvPr id="3" name="Content Placeholder 2"/>
          <p:cNvSpPr>
            <a:spLocks noGrp="1"/>
          </p:cNvSpPr>
          <p:nvPr>
            <p:ph idx="1"/>
          </p:nvPr>
        </p:nvSpPr>
        <p:spPr/>
        <p:txBody>
          <a:bodyPr>
            <a:normAutofit fontScale="92500"/>
          </a:bodyPr>
          <a:lstStyle/>
          <a:p>
            <a:pPr marL="0" indent="0">
              <a:buNone/>
            </a:pPr>
            <a:r>
              <a:rPr lang="en-US" dirty="0"/>
              <a:t>There are several differences between traditional hosting and Cloud hosting:</a:t>
            </a:r>
          </a:p>
          <a:p>
            <a:r>
              <a:rPr lang="en-US" dirty="0"/>
              <a:t>Cloud Computing is sold on demand;</a:t>
            </a:r>
          </a:p>
          <a:p>
            <a:r>
              <a:rPr lang="en-US" dirty="0"/>
              <a:t>The service is managed by the provider;</a:t>
            </a:r>
          </a:p>
          <a:p>
            <a:r>
              <a:rPr lang="en-US" dirty="0"/>
              <a:t>Users can determine the amount of service they require;</a:t>
            </a:r>
          </a:p>
          <a:p>
            <a:r>
              <a:rPr lang="en-US" dirty="0"/>
              <a:t>Users can log on to the network from any computer in the world.</a:t>
            </a:r>
          </a:p>
        </p:txBody>
      </p:sp>
      <p:sp>
        <p:nvSpPr>
          <p:cNvPr id="4" name="Slide Number Placeholder 3"/>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40931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of Cloud Computing</a:t>
            </a:r>
          </a:p>
        </p:txBody>
      </p:sp>
      <p:sp>
        <p:nvSpPr>
          <p:cNvPr id="3" name="Content Placeholder 2"/>
          <p:cNvSpPr>
            <a:spLocks noGrp="1"/>
          </p:cNvSpPr>
          <p:nvPr>
            <p:ph idx="1"/>
          </p:nvPr>
        </p:nvSpPr>
        <p:spPr/>
        <p:txBody>
          <a:bodyPr>
            <a:normAutofit fontScale="85000" lnSpcReduction="20000"/>
          </a:bodyPr>
          <a:lstStyle/>
          <a:p>
            <a:r>
              <a:rPr lang="en-US" dirty="0"/>
              <a:t>Users do not physically possess storage of their own data, which leaves the responsibility and control of data storage with the provider.</a:t>
            </a:r>
          </a:p>
          <a:p>
            <a:r>
              <a:rPr lang="en-US" dirty="0"/>
              <a:t>Users could become dependent upon the Cloud Computing provider.</a:t>
            </a:r>
          </a:p>
          <a:p>
            <a:r>
              <a:rPr lang="en-US" dirty="0"/>
              <a:t>With data held externally, business continuity and disaster recovery are in the hands of the provider.</a:t>
            </a:r>
          </a:p>
          <a:p>
            <a:r>
              <a:rPr lang="en-US" dirty="0"/>
              <a:t>There are data migration issues when changing Cloud providers.</a:t>
            </a:r>
          </a:p>
          <a:p>
            <a:r>
              <a:rPr lang="en-US" dirty="0"/>
              <a:t>What happens if your Cloud provider goes out of business?</a:t>
            </a:r>
          </a:p>
        </p:txBody>
      </p:sp>
      <p:sp>
        <p:nvSpPr>
          <p:cNvPr id="4" name="Slide Number Placeholder 3"/>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1529270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Workloads to </a:t>
            </a:r>
            <a:r>
              <a:rPr lang="en-US" sz="5500" dirty="0" err="1">
                <a:latin typeface="Avenir Next Condensed" charset="0"/>
                <a:ea typeface="Avenir Next Condensed" charset="0"/>
                <a:cs typeface="Avenir Next Condensed" charset="0"/>
              </a:rPr>
              <a:t>Cloudify</a:t>
            </a:r>
            <a:endParaRPr lang="en-US" sz="5500" dirty="0">
              <a:latin typeface="Avenir Next Condensed" charset="0"/>
              <a:ea typeface="Avenir Next Condensed" charset="0"/>
              <a:cs typeface="Avenir Next Condensed" charset="0"/>
            </a:endParaRPr>
          </a:p>
        </p:txBody>
      </p:sp>
      <p:sp>
        <p:nvSpPr>
          <p:cNvPr id="4" name="TextBox 3"/>
          <p:cNvSpPr txBox="1"/>
          <p:nvPr/>
        </p:nvSpPr>
        <p:spPr>
          <a:xfrm>
            <a:off x="1776798" y="2017455"/>
            <a:ext cx="6865796"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Unpredictable Load or </a:t>
            </a:r>
          </a:p>
          <a:p>
            <a:pPr algn="ctr"/>
            <a:r>
              <a:rPr lang="en-US" sz="4300" dirty="0">
                <a:latin typeface="Avenir Next Condensed" charset="0"/>
                <a:ea typeface="Avenir Next Condensed" charset="0"/>
                <a:cs typeface="Avenir Next Condensed" charset="0"/>
              </a:rPr>
              <a:t>Potential for Explosive Growth</a:t>
            </a:r>
          </a:p>
        </p:txBody>
      </p:sp>
      <p:sp>
        <p:nvSpPr>
          <p:cNvPr id="6" name="TextBox 5"/>
          <p:cNvSpPr txBox="1"/>
          <p:nvPr/>
        </p:nvSpPr>
        <p:spPr>
          <a:xfrm>
            <a:off x="8792440" y="2017446"/>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Partial Utilization</a:t>
            </a:r>
          </a:p>
        </p:txBody>
      </p:sp>
      <p:sp>
        <p:nvSpPr>
          <p:cNvPr id="7" name="TextBox 6"/>
          <p:cNvSpPr txBox="1"/>
          <p:nvPr/>
        </p:nvSpPr>
        <p:spPr>
          <a:xfrm>
            <a:off x="15808082" y="2017446"/>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Easy Parallelization</a:t>
            </a: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Scalable Web Apps</a:t>
            </a:r>
          </a:p>
        </p:txBody>
      </p:sp>
      <p:sp>
        <p:nvSpPr>
          <p:cNvPr id="9" name="TextBox 8"/>
          <p:cNvSpPr txBox="1"/>
          <p:nvPr/>
        </p:nvSpPr>
        <p:spPr>
          <a:xfrm>
            <a:off x="8642594"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Batch Processing</a:t>
            </a:r>
          </a:p>
        </p:txBody>
      </p:sp>
      <p:sp>
        <p:nvSpPr>
          <p:cNvPr id="10" name="TextBox 9"/>
          <p:cNvSpPr txBox="1"/>
          <p:nvPr/>
        </p:nvSpPr>
        <p:spPr>
          <a:xfrm>
            <a:off x="15810087"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Disaster Recovery</a:t>
            </a:r>
          </a:p>
        </p:txBody>
      </p:sp>
      <p:pic>
        <p:nvPicPr>
          <p:cNvPr id="12" name="Picture 11"/>
          <p:cNvPicPr>
            <a:picLocks noChangeAspect="1"/>
          </p:cNvPicPr>
          <p:nvPr/>
        </p:nvPicPr>
        <p:blipFill>
          <a:blip r:embed="rId3"/>
          <a:stretch>
            <a:fillRect/>
          </a:stretch>
        </p:blipFill>
        <p:spPr>
          <a:xfrm>
            <a:off x="10964657" y="3464005"/>
            <a:ext cx="2521383" cy="2521382"/>
          </a:xfrm>
          <a:prstGeom prst="rect">
            <a:avLst/>
          </a:prstGeom>
        </p:spPr>
      </p:pic>
      <p:sp>
        <p:nvSpPr>
          <p:cNvPr id="3" name="Rounded Rectangle 2"/>
          <p:cNvSpPr/>
          <p:nvPr/>
        </p:nvSpPr>
        <p:spPr>
          <a:xfrm>
            <a:off x="10964657" y="5120640"/>
            <a:ext cx="2521383" cy="7680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13" name="Picture 12"/>
          <p:cNvPicPr>
            <a:picLocks noChangeAspect="1"/>
          </p:cNvPicPr>
          <p:nvPr/>
        </p:nvPicPr>
        <p:blipFill>
          <a:blip r:embed="rId3"/>
          <a:stretch>
            <a:fillRect/>
          </a:stretch>
        </p:blipFill>
        <p:spPr>
          <a:xfrm>
            <a:off x="17091005" y="3767284"/>
            <a:ext cx="1905000" cy="1905000"/>
          </a:xfrm>
          <a:prstGeom prst="rect">
            <a:avLst/>
          </a:prstGeom>
        </p:spPr>
      </p:pic>
      <p:pic>
        <p:nvPicPr>
          <p:cNvPr id="14" name="Picture 13"/>
          <p:cNvPicPr>
            <a:picLocks noChangeAspect="1"/>
          </p:cNvPicPr>
          <p:nvPr/>
        </p:nvPicPr>
        <p:blipFill>
          <a:blip r:embed="rId3"/>
          <a:stretch>
            <a:fillRect/>
          </a:stretch>
        </p:blipFill>
        <p:spPr>
          <a:xfrm>
            <a:off x="19614321" y="3767284"/>
            <a:ext cx="1905000" cy="1905000"/>
          </a:xfrm>
          <a:prstGeom prst="rect">
            <a:avLst/>
          </a:prstGeom>
        </p:spPr>
      </p:pic>
      <p:pic>
        <p:nvPicPr>
          <p:cNvPr id="15" name="Picture 14"/>
          <p:cNvPicPr>
            <a:picLocks noChangeAspect="1"/>
          </p:cNvPicPr>
          <p:nvPr/>
        </p:nvPicPr>
        <p:blipFill>
          <a:blip r:embed="rId3"/>
          <a:stretch>
            <a:fillRect/>
          </a:stretch>
        </p:blipFill>
        <p:spPr>
          <a:xfrm>
            <a:off x="3738835" y="4616038"/>
            <a:ext cx="1905000" cy="1905000"/>
          </a:xfrm>
          <a:prstGeom prst="rect">
            <a:avLst/>
          </a:prstGeom>
        </p:spPr>
      </p:pic>
      <p:pic>
        <p:nvPicPr>
          <p:cNvPr id="16" name="Picture 15"/>
          <p:cNvPicPr>
            <a:picLocks noChangeAspect="1"/>
          </p:cNvPicPr>
          <p:nvPr/>
        </p:nvPicPr>
        <p:blipFill>
          <a:blip r:embed="rId3">
            <a:alphaModFix amt="20000"/>
          </a:blip>
          <a:stretch>
            <a:fillRect/>
          </a:stretch>
        </p:blipFill>
        <p:spPr>
          <a:xfrm>
            <a:off x="3698219" y="3609173"/>
            <a:ext cx="3022954" cy="3022954"/>
          </a:xfrm>
          <a:prstGeom prst="rect">
            <a:avLst/>
          </a:prstGeom>
        </p:spPr>
      </p:pic>
      <p:pic>
        <p:nvPicPr>
          <p:cNvPr id="17" name="Picture 16"/>
          <p:cNvPicPr>
            <a:picLocks noChangeAspect="1"/>
          </p:cNvPicPr>
          <p:nvPr/>
        </p:nvPicPr>
        <p:blipFill>
          <a:blip r:embed="rId4"/>
          <a:stretch>
            <a:fillRect/>
          </a:stretch>
        </p:blipFill>
        <p:spPr>
          <a:xfrm>
            <a:off x="3970164" y="8781587"/>
            <a:ext cx="2479085" cy="2479086"/>
          </a:xfrm>
          <a:prstGeom prst="rect">
            <a:avLst/>
          </a:prstGeom>
        </p:spPr>
      </p:pic>
      <p:pic>
        <p:nvPicPr>
          <p:cNvPr id="18" name="Picture 17"/>
          <p:cNvPicPr>
            <a:picLocks noChangeAspect="1"/>
          </p:cNvPicPr>
          <p:nvPr/>
        </p:nvPicPr>
        <p:blipFill>
          <a:blip r:embed="rId3"/>
          <a:stretch>
            <a:fillRect/>
          </a:stretch>
        </p:blipFill>
        <p:spPr>
          <a:xfrm>
            <a:off x="10928147" y="8648491"/>
            <a:ext cx="2521383" cy="2521382"/>
          </a:xfrm>
          <a:prstGeom prst="rect">
            <a:avLst/>
          </a:prstGeom>
        </p:spPr>
      </p:pic>
      <p:pic>
        <p:nvPicPr>
          <p:cNvPr id="19" name="Picture 18"/>
          <p:cNvPicPr>
            <a:picLocks noChangeAspect="1"/>
          </p:cNvPicPr>
          <p:nvPr/>
        </p:nvPicPr>
        <p:blipFill>
          <a:blip r:embed="rId5"/>
          <a:stretch>
            <a:fillRect/>
          </a:stretch>
        </p:blipFill>
        <p:spPr>
          <a:xfrm>
            <a:off x="11272838" y="9068622"/>
            <a:ext cx="1905000" cy="1905000"/>
          </a:xfrm>
          <a:prstGeom prst="rect">
            <a:avLst/>
          </a:prstGeom>
        </p:spPr>
      </p:pic>
      <p:pic>
        <p:nvPicPr>
          <p:cNvPr id="20" name="Picture 19"/>
          <p:cNvPicPr>
            <a:picLocks noChangeAspect="1"/>
          </p:cNvPicPr>
          <p:nvPr/>
        </p:nvPicPr>
        <p:blipFill>
          <a:blip r:embed="rId6"/>
          <a:stretch>
            <a:fillRect/>
          </a:stretch>
        </p:blipFill>
        <p:spPr>
          <a:xfrm>
            <a:off x="17806984" y="8349209"/>
            <a:ext cx="2868013" cy="2868014"/>
          </a:xfrm>
          <a:prstGeom prst="rect">
            <a:avLst/>
          </a:prstGeom>
        </p:spPr>
      </p:pic>
    </p:spTree>
    <p:extLst>
      <p:ext uri="{BB962C8B-B14F-4D97-AF65-F5344CB8AC3E}">
        <p14:creationId xmlns:p14="http://schemas.microsoft.com/office/powerpoint/2010/main" val="1564015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Cloud Deployments</a:t>
            </a:r>
          </a:p>
        </p:txBody>
      </p:sp>
      <p:sp>
        <p:nvSpPr>
          <p:cNvPr id="4" name="Content Placeholder 3"/>
          <p:cNvSpPr>
            <a:spLocks noGrp="1"/>
          </p:cNvSpPr>
          <p:nvPr>
            <p:ph idx="1"/>
          </p:nvPr>
        </p:nvSpPr>
        <p:spPr/>
        <p:txBody>
          <a:bodyPr/>
          <a:lstStyle/>
          <a:p>
            <a:r>
              <a:rPr lang="en-US" dirty="0"/>
              <a:t>Public</a:t>
            </a:r>
          </a:p>
          <a:p>
            <a:r>
              <a:rPr lang="en-US" dirty="0"/>
              <a:t>Private</a:t>
            </a:r>
          </a:p>
          <a:p>
            <a:r>
              <a:rPr lang="en-US" dirty="0"/>
              <a:t>Local</a:t>
            </a:r>
          </a:p>
          <a:p>
            <a:r>
              <a:rPr lang="en-US" dirty="0"/>
              <a:t>Hybrid</a:t>
            </a:r>
          </a:p>
        </p:txBody>
      </p:sp>
    </p:spTree>
    <p:extLst>
      <p:ext uri="{BB962C8B-B14F-4D97-AF65-F5344CB8AC3E}">
        <p14:creationId xmlns:p14="http://schemas.microsoft.com/office/powerpoint/2010/main" val="806345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Cloud</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Public clouds are the most common way of deploying cloud computing. The cloud resources (like servers and storage) are owned and operated by a third-party cloud service provider and delivered over the Internet.  All hardware, software, and other supporting infrastructure is owned and managed by the cloud provider. </a:t>
            </a:r>
          </a:p>
          <a:p>
            <a:pPr marL="0" indent="0">
              <a:buNone/>
            </a:pPr>
            <a:r>
              <a:rPr lang="en-PH" dirty="0"/>
              <a:t>Public cloud computing is done over the Internet by organizations that offer their services to general consumers. With this model, businesses are able to offer subscriptions or pay-as-you-go financing, while at the same time providing lower-tier services free of charge. Because public cloud computing relies on the Internet, security is always a concern. </a:t>
            </a:r>
          </a:p>
          <a:p>
            <a:pPr marL="0" indent="0">
              <a:buNone/>
            </a:pPr>
            <a:endParaRPr lang="en-US" dirty="0"/>
          </a:p>
          <a:p>
            <a:pPr marL="0" indent="0">
              <a:buNone/>
            </a:pPr>
            <a:r>
              <a:rPr lang="en-US" dirty="0"/>
              <a:t>Advantages of public clouds:</a:t>
            </a:r>
          </a:p>
          <a:p>
            <a:r>
              <a:rPr lang="en-US" dirty="0"/>
              <a:t>Lower costs—no need to purchase hardware or software, and you pay only for the service you use.</a:t>
            </a:r>
          </a:p>
          <a:p>
            <a:r>
              <a:rPr lang="en-US" dirty="0"/>
              <a:t>No maintenance—your service provider provides the maintenance.</a:t>
            </a:r>
          </a:p>
          <a:p>
            <a:r>
              <a:rPr lang="en-US" dirty="0"/>
              <a:t>Near-unlimited scalability—on-demand resources are available to meet your business needs.</a:t>
            </a:r>
          </a:p>
          <a:p>
            <a:r>
              <a:rPr lang="en-US" dirty="0"/>
              <a:t>High reliability—a vast network of servers ensures against failure.</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34</a:t>
            </a:fld>
            <a:endParaRPr lang="en-US"/>
          </a:p>
        </p:txBody>
      </p:sp>
      <p:pic>
        <p:nvPicPr>
          <p:cNvPr id="5" name="Picture 4" descr="public-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567" y="593272"/>
            <a:ext cx="3263900" cy="1993900"/>
          </a:xfrm>
          <a:prstGeom prst="rect">
            <a:avLst/>
          </a:prstGeom>
        </p:spPr>
      </p:pic>
    </p:spTree>
    <p:extLst>
      <p:ext uri="{BB962C8B-B14F-4D97-AF65-F5344CB8AC3E}">
        <p14:creationId xmlns:p14="http://schemas.microsoft.com/office/powerpoint/2010/main" val="846488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Cloud</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A private cloud consists of computing resources used exclusively by one business or organization. The private cloud can be physically located at your organization’s on-site datacenter, or it can be hosted by a third-party service provider. </a:t>
            </a:r>
            <a:r>
              <a:rPr lang="en-PH" dirty="0"/>
              <a:t>This type of delivery method is geared more toward banking and governmental services that require strict access control in their operations. </a:t>
            </a:r>
          </a:p>
          <a:p>
            <a:pPr marL="0" indent="0">
              <a:buNone/>
            </a:pPr>
            <a:endParaRPr lang="en-US" dirty="0"/>
          </a:p>
          <a:p>
            <a:pPr marL="0" indent="0">
              <a:buNone/>
            </a:pPr>
            <a:r>
              <a:rPr lang="en-US" dirty="0"/>
              <a:t>Advantages of a private clouds:</a:t>
            </a:r>
          </a:p>
          <a:p>
            <a:r>
              <a:rPr lang="en-US" dirty="0"/>
              <a:t>More flexibility—your organization can customize its cloud environment to meet specific business needs.</a:t>
            </a:r>
          </a:p>
          <a:p>
            <a:r>
              <a:rPr lang="en-US" dirty="0"/>
              <a:t>Improved security—resources are not shared with others, so higher levels of control and security are possible.</a:t>
            </a:r>
          </a:p>
          <a:p>
            <a:r>
              <a:rPr lang="en-US" dirty="0"/>
              <a:t>High scalability—private clouds still afford the scalability and efficiency of a public cloud.</a:t>
            </a:r>
          </a:p>
        </p:txBody>
      </p:sp>
      <p:sp>
        <p:nvSpPr>
          <p:cNvPr id="4" name="Slide Number Placeholder 3"/>
          <p:cNvSpPr>
            <a:spLocks noGrp="1"/>
          </p:cNvSpPr>
          <p:nvPr>
            <p:ph type="sldNum" sz="quarter" idx="12"/>
          </p:nvPr>
        </p:nvSpPr>
        <p:spPr/>
        <p:txBody>
          <a:bodyPr/>
          <a:lstStyle/>
          <a:p>
            <a:fld id="{48F63A3B-78C7-47BE-AE5E-E10140E04643}" type="slidenum">
              <a:rPr lang="en-US" smtClean="0"/>
              <a:t>35</a:t>
            </a:fld>
            <a:endParaRPr lang="en-US"/>
          </a:p>
        </p:txBody>
      </p:sp>
      <p:pic>
        <p:nvPicPr>
          <p:cNvPr id="5" name="Picture 4" descr="private-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6916" y="540657"/>
            <a:ext cx="2882900" cy="2171700"/>
          </a:xfrm>
          <a:prstGeom prst="rect">
            <a:avLst/>
          </a:prstGeom>
        </p:spPr>
      </p:pic>
    </p:spTree>
    <p:extLst>
      <p:ext uri="{BB962C8B-B14F-4D97-AF65-F5344CB8AC3E}">
        <p14:creationId xmlns:p14="http://schemas.microsoft.com/office/powerpoint/2010/main" val="4038979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B26C-DAEC-7C41-B44E-FC425A7EC290}"/>
              </a:ext>
            </a:extLst>
          </p:cNvPr>
          <p:cNvSpPr>
            <a:spLocks noGrp="1"/>
          </p:cNvSpPr>
          <p:nvPr>
            <p:ph type="title"/>
          </p:nvPr>
        </p:nvSpPr>
        <p:spPr/>
        <p:txBody>
          <a:bodyPr/>
          <a:lstStyle/>
          <a:p>
            <a:r>
              <a:rPr lang="en-US" dirty="0"/>
              <a:t>Community Cloud</a:t>
            </a:r>
          </a:p>
        </p:txBody>
      </p:sp>
      <p:sp>
        <p:nvSpPr>
          <p:cNvPr id="3" name="Content Placeholder 2">
            <a:extLst>
              <a:ext uri="{FF2B5EF4-FFF2-40B4-BE49-F238E27FC236}">
                <a16:creationId xmlns:a16="http://schemas.microsoft.com/office/drawing/2014/main" id="{EA887522-E062-504E-97DB-9AD9B7A40B3D}"/>
              </a:ext>
            </a:extLst>
          </p:cNvPr>
          <p:cNvSpPr>
            <a:spLocks noGrp="1"/>
          </p:cNvSpPr>
          <p:nvPr>
            <p:ph idx="1"/>
          </p:nvPr>
        </p:nvSpPr>
        <p:spPr/>
        <p:txBody>
          <a:bodyPr/>
          <a:lstStyle/>
          <a:p>
            <a:pPr marL="0" indent="0">
              <a:buNone/>
            </a:pPr>
            <a:r>
              <a:rPr lang="en-PH" dirty="0"/>
              <a:t>When multiple organizations share ownership of a cloud service, they are deployed as a community cloud. This is usually done in order to pool resources for a common concern, like standardization and security policies. </a:t>
            </a:r>
          </a:p>
          <a:p>
            <a:endParaRPr lang="en-US" dirty="0"/>
          </a:p>
        </p:txBody>
      </p:sp>
      <p:sp>
        <p:nvSpPr>
          <p:cNvPr id="4" name="Slide Number Placeholder 3">
            <a:extLst>
              <a:ext uri="{FF2B5EF4-FFF2-40B4-BE49-F238E27FC236}">
                <a16:creationId xmlns:a16="http://schemas.microsoft.com/office/drawing/2014/main" id="{64191A0F-512C-B049-8619-5EACEB0D0C56}"/>
              </a:ext>
            </a:extLst>
          </p:cNvPr>
          <p:cNvSpPr>
            <a:spLocks noGrp="1"/>
          </p:cNvSpPr>
          <p:nvPr>
            <p:ph type="sldNum" sz="quarter" idx="12"/>
          </p:nvPr>
        </p:nvSpPr>
        <p:spPr/>
        <p:txBody>
          <a:bodyPr/>
          <a:lstStyle/>
          <a:p>
            <a:fld id="{48F63A3B-78C7-47BE-AE5E-E10140E04643}" type="slidenum">
              <a:rPr lang="en-US" smtClean="0"/>
              <a:t>36</a:t>
            </a:fld>
            <a:endParaRPr lang="en-US"/>
          </a:p>
        </p:txBody>
      </p:sp>
    </p:spTree>
    <p:extLst>
      <p:ext uri="{BB962C8B-B14F-4D97-AF65-F5344CB8AC3E}">
        <p14:creationId xmlns:p14="http://schemas.microsoft.com/office/powerpoint/2010/main" val="73833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Cloud</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Hybrid clouds combine on-premises infrastructure, or private clouds, with public clouds so organizations can reap the advantages of both. In a hybrid cloud, “cloud bursting” is also an option. This is when an application or resource runs in the private cloud until there is a spike in demand (such as seasonal event like online shopping or tax filing), at which point the organization can “burst through” to the public cloud to tap into additional computing resources.</a:t>
            </a:r>
          </a:p>
          <a:p>
            <a:pPr marL="0" indent="0">
              <a:buNone/>
            </a:pPr>
            <a:endParaRPr lang="en-US" dirty="0"/>
          </a:p>
          <a:p>
            <a:pPr marL="0" indent="0">
              <a:buNone/>
            </a:pPr>
            <a:r>
              <a:rPr lang="en-US" dirty="0"/>
              <a:t>Advantages of hybrid clouds:</a:t>
            </a:r>
          </a:p>
          <a:p>
            <a:r>
              <a:rPr lang="en-US" dirty="0"/>
              <a:t>Control—your organization can maintain a private infrastructure for sensitive assets.</a:t>
            </a:r>
          </a:p>
          <a:p>
            <a:r>
              <a:rPr lang="en-US" dirty="0"/>
              <a:t>Flexibility—you can take advantage of additional resources in the public cloud when you need them.</a:t>
            </a:r>
          </a:p>
          <a:p>
            <a:r>
              <a:rPr lang="en-US" dirty="0"/>
              <a:t>Cost-effectiveness—with the ability to scale to the public cloud, you pay for extra computing power only when needed.</a:t>
            </a:r>
          </a:p>
          <a:p>
            <a:r>
              <a:rPr lang="en-US" dirty="0"/>
              <a:t>Ease—transitioning to the cloud doesn’t have to be overwhelming because you can migrate gradually—phasing in workloads over time.</a:t>
            </a:r>
          </a:p>
        </p:txBody>
      </p:sp>
      <p:sp>
        <p:nvSpPr>
          <p:cNvPr id="4" name="Slide Number Placeholder 3"/>
          <p:cNvSpPr>
            <a:spLocks noGrp="1"/>
          </p:cNvSpPr>
          <p:nvPr>
            <p:ph type="sldNum" sz="quarter" idx="12"/>
          </p:nvPr>
        </p:nvSpPr>
        <p:spPr/>
        <p:txBody>
          <a:bodyPr/>
          <a:lstStyle/>
          <a:p>
            <a:fld id="{48F63A3B-78C7-47BE-AE5E-E10140E04643}" type="slidenum">
              <a:rPr lang="en-US" smtClean="0"/>
              <a:t>37</a:t>
            </a:fld>
            <a:endParaRPr lang="en-US"/>
          </a:p>
        </p:txBody>
      </p:sp>
      <p:pic>
        <p:nvPicPr>
          <p:cNvPr id="6" name="Picture 5" descr="hybrid-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3291" y="1153885"/>
            <a:ext cx="3911600" cy="1308100"/>
          </a:xfrm>
          <a:prstGeom prst="rect">
            <a:avLst/>
          </a:prstGeom>
        </p:spPr>
      </p:pic>
    </p:spTree>
    <p:extLst>
      <p:ext uri="{BB962C8B-B14F-4D97-AF65-F5344CB8AC3E}">
        <p14:creationId xmlns:p14="http://schemas.microsoft.com/office/powerpoint/2010/main" val="3934972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Services</a:t>
            </a:r>
          </a:p>
        </p:txBody>
      </p:sp>
      <p:sp>
        <p:nvSpPr>
          <p:cNvPr id="3" name="Content Placeholder 2"/>
          <p:cNvSpPr>
            <a:spLocks noGrp="1"/>
          </p:cNvSpPr>
          <p:nvPr>
            <p:ph idx="1"/>
          </p:nvPr>
        </p:nvSpPr>
        <p:spPr/>
        <p:txBody>
          <a:bodyPr/>
          <a:lstStyle/>
          <a:p>
            <a:r>
              <a:rPr lang="en-US" dirty="0" err="1"/>
              <a:t>SaaS</a:t>
            </a:r>
            <a:endParaRPr lang="en-US" dirty="0"/>
          </a:p>
          <a:p>
            <a:r>
              <a:rPr lang="en-US" dirty="0" err="1"/>
              <a:t>PaaS</a:t>
            </a:r>
            <a:endParaRPr lang="en-US" dirty="0"/>
          </a:p>
          <a:p>
            <a:r>
              <a:rPr lang="en-US" dirty="0"/>
              <a:t>IaaS</a:t>
            </a:r>
          </a:p>
          <a:p>
            <a:r>
              <a:rPr lang="en-US" dirty="0" err="1"/>
              <a:t>SecaaS</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38</a:t>
            </a:fld>
            <a:endParaRPr lang="en-US"/>
          </a:p>
        </p:txBody>
      </p:sp>
    </p:spTree>
    <p:extLst>
      <p:ext uri="{BB962C8B-B14F-4D97-AF65-F5344CB8AC3E}">
        <p14:creationId xmlns:p14="http://schemas.microsoft.com/office/powerpoint/2010/main" val="543746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as a Service (</a:t>
            </a:r>
            <a:r>
              <a:rPr lang="en-US" dirty="0" err="1"/>
              <a:t>SaaS</a:t>
            </a:r>
            <a:r>
              <a:rPr lang="en-US" dirty="0"/>
              <a:t>)</a:t>
            </a:r>
          </a:p>
        </p:txBody>
      </p:sp>
      <p:sp>
        <p:nvSpPr>
          <p:cNvPr id="3" name="Content Placeholder 2"/>
          <p:cNvSpPr>
            <a:spLocks noGrp="1"/>
          </p:cNvSpPr>
          <p:nvPr>
            <p:ph idx="1"/>
          </p:nvPr>
        </p:nvSpPr>
        <p:spPr/>
        <p:txBody>
          <a:bodyPr>
            <a:normAutofit fontScale="77500" lnSpcReduction="20000"/>
          </a:bodyPr>
          <a:lstStyle/>
          <a:p>
            <a:r>
              <a:rPr lang="en-US" dirty="0" err="1"/>
              <a:t>SaaS</a:t>
            </a:r>
            <a:r>
              <a:rPr lang="en-US" dirty="0"/>
              <a:t> is the most familiar form of cloud service for consumers. </a:t>
            </a:r>
          </a:p>
          <a:p>
            <a:r>
              <a:rPr lang="en-US" dirty="0" err="1"/>
              <a:t>SaaS</a:t>
            </a:r>
            <a:r>
              <a:rPr lang="en-US" dirty="0"/>
              <a:t> moves the task of managing software and its deployment to third-party services. </a:t>
            </a:r>
          </a:p>
          <a:p>
            <a:r>
              <a:rPr lang="en-US" dirty="0"/>
              <a:t>Use of </a:t>
            </a:r>
            <a:r>
              <a:rPr lang="en-US" dirty="0" err="1"/>
              <a:t>SaaS</a:t>
            </a:r>
            <a:r>
              <a:rPr lang="en-US" dirty="0"/>
              <a:t> applications tends to reduce the cost of software ownership by removing the need for technical staff to manage install, manage, and upgrade software, as well as reduce the cost of licensing software. </a:t>
            </a:r>
          </a:p>
          <a:p>
            <a:r>
              <a:rPr lang="en-US" dirty="0"/>
              <a:t>SaaS applications are usually provided on a subscription model.</a:t>
            </a:r>
          </a:p>
          <a:p>
            <a:r>
              <a:rPr lang="en-PH" dirty="0"/>
              <a:t>Examples include Microsoft® Office 365TM, Salesforce®, and Google G Suite. </a:t>
            </a:r>
            <a:endParaRPr lang="en-US" dirty="0"/>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39</a:t>
            </a:fld>
            <a:endParaRPr lang="en-US"/>
          </a:p>
        </p:txBody>
      </p:sp>
    </p:spTree>
    <p:extLst>
      <p:ext uri="{BB962C8B-B14F-4D97-AF65-F5344CB8AC3E}">
        <p14:creationId xmlns:p14="http://schemas.microsoft.com/office/powerpoint/2010/main" val="320594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know you</a:t>
            </a:r>
          </a:p>
        </p:txBody>
      </p:sp>
      <p:sp>
        <p:nvSpPr>
          <p:cNvPr id="3" name="Content Placeholder 2"/>
          <p:cNvSpPr>
            <a:spLocks noGrp="1"/>
          </p:cNvSpPr>
          <p:nvPr>
            <p:ph idx="1"/>
          </p:nvPr>
        </p:nvSpPr>
        <p:spPr/>
        <p:txBody>
          <a:bodyPr/>
          <a:lstStyle/>
          <a:p>
            <a:r>
              <a:rPr lang="en-US" dirty="0"/>
              <a:t>Name</a:t>
            </a:r>
          </a:p>
          <a:p>
            <a:r>
              <a:rPr lang="en-US" dirty="0"/>
              <a:t>Nickname</a:t>
            </a:r>
          </a:p>
          <a:p>
            <a:r>
              <a:rPr lang="en-US" dirty="0"/>
              <a:t>IT Experience?</a:t>
            </a:r>
          </a:p>
          <a:p>
            <a:r>
              <a:rPr lang="en-US" dirty="0"/>
              <a:t>Name one thing that interests you about Cloud Computing</a:t>
            </a:r>
          </a:p>
        </p:txBody>
      </p:sp>
      <p:sp>
        <p:nvSpPr>
          <p:cNvPr id="4" name="Slide Number Placeholder 3"/>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3917801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as a Service (PaaS)</a:t>
            </a:r>
          </a:p>
        </p:txBody>
      </p:sp>
      <p:sp>
        <p:nvSpPr>
          <p:cNvPr id="3" name="Content Placeholder 2"/>
          <p:cNvSpPr>
            <a:spLocks noGrp="1"/>
          </p:cNvSpPr>
          <p:nvPr>
            <p:ph idx="1"/>
          </p:nvPr>
        </p:nvSpPr>
        <p:spPr/>
        <p:txBody>
          <a:bodyPr>
            <a:normAutofit fontScale="77500" lnSpcReduction="20000"/>
          </a:bodyPr>
          <a:lstStyle/>
          <a:p>
            <a:r>
              <a:rPr lang="en-US" dirty="0" err="1"/>
              <a:t>PaaS</a:t>
            </a:r>
            <a:r>
              <a:rPr lang="en-US" dirty="0"/>
              <a:t> typically provides a platform on which software can be developed and deployed. </a:t>
            </a:r>
          </a:p>
          <a:p>
            <a:r>
              <a:rPr lang="en-US" dirty="0"/>
              <a:t>PaaS providers abstract much of the work of dealing with servers and give clients an environment in which the operating system and server software, as well as the underlying server hardware and network infrastructure are taken care of, leaving users free to focus on the business side of scalability, and the application development of their product or service.</a:t>
            </a:r>
          </a:p>
          <a:p>
            <a:r>
              <a:rPr lang="en-PH" dirty="0"/>
              <a:t>Examples include Oracle® Database, Microsoft </a:t>
            </a:r>
            <a:r>
              <a:rPr lang="en-PH" dirty="0" err="1"/>
              <a:t>AzureTM</a:t>
            </a:r>
            <a:r>
              <a:rPr lang="en-PH" dirty="0"/>
              <a:t> SQL Database, and Google App </a:t>
            </a:r>
            <a:r>
              <a:rPr lang="en-PH" dirty="0" err="1"/>
              <a:t>EngineTM</a:t>
            </a:r>
            <a:r>
              <a:rPr lang="en-PH" dirty="0"/>
              <a:t>. </a:t>
            </a:r>
          </a:p>
          <a:p>
            <a:endParaRPr lang="en-US" dirty="0"/>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40</a:t>
            </a:fld>
            <a:endParaRPr lang="en-US"/>
          </a:p>
        </p:txBody>
      </p:sp>
    </p:spTree>
    <p:extLst>
      <p:ext uri="{BB962C8B-B14F-4D97-AF65-F5344CB8AC3E}">
        <p14:creationId xmlns:p14="http://schemas.microsoft.com/office/powerpoint/2010/main" val="779937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Infrastructure as a Service (IaaS)</a:t>
            </a:r>
          </a:p>
        </p:txBody>
      </p:sp>
      <p:sp>
        <p:nvSpPr>
          <p:cNvPr id="3" name="Content Placeholder 2"/>
          <p:cNvSpPr>
            <a:spLocks noGrp="1"/>
          </p:cNvSpPr>
          <p:nvPr>
            <p:ph idx="1"/>
          </p:nvPr>
        </p:nvSpPr>
        <p:spPr/>
        <p:txBody>
          <a:bodyPr>
            <a:normAutofit fontScale="70000" lnSpcReduction="20000"/>
          </a:bodyPr>
          <a:lstStyle/>
          <a:p>
            <a:r>
              <a:rPr lang="en-US" b="1" i="1" dirty="0"/>
              <a:t>Infrastructure as a service</a:t>
            </a:r>
            <a:r>
              <a:rPr lang="en-US" dirty="0"/>
              <a:t> is comprised of highly automated and scalable compute resources, complemented by cloud storage and network capability which can be self-provisioned, metered, and available on-demand.</a:t>
            </a:r>
          </a:p>
          <a:p>
            <a:r>
              <a:rPr lang="en-US" dirty="0"/>
              <a:t>Users of IaaS have access to many of the same technologies and resource capabilities of a traditional data center without having to invest in capacity planning or the physical maintenance and management of it.</a:t>
            </a:r>
          </a:p>
          <a:p>
            <a:r>
              <a:rPr lang="en-PH" dirty="0"/>
              <a:t>This can include data centers, servers, or any networking devices needed. IaaS can guarantee quality of service (QoS) for clients. Examples include Amazon® Elastic Compute Cloud®, Microsoft Azure Virtual Machines, and </a:t>
            </a:r>
            <a:r>
              <a:rPr lang="en-PH" dirty="0" err="1"/>
              <a:t>OpenStackTM</a:t>
            </a:r>
            <a:r>
              <a:rPr lang="en-PH" dirty="0"/>
              <a:t>. </a:t>
            </a:r>
          </a:p>
          <a:p>
            <a:endParaRPr lang="en-US" dirty="0"/>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41</a:t>
            </a:fld>
            <a:endParaRPr lang="en-US"/>
          </a:p>
        </p:txBody>
      </p:sp>
    </p:spTree>
    <p:extLst>
      <p:ext uri="{BB962C8B-B14F-4D97-AF65-F5344CB8AC3E}">
        <p14:creationId xmlns:p14="http://schemas.microsoft.com/office/powerpoint/2010/main" val="3261908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36DD-04EC-A046-9C21-2687AF0CAB92}"/>
              </a:ext>
            </a:extLst>
          </p:cNvPr>
          <p:cNvSpPr>
            <a:spLocks noGrp="1"/>
          </p:cNvSpPr>
          <p:nvPr>
            <p:ph type="title"/>
          </p:nvPr>
        </p:nvSpPr>
        <p:spPr/>
        <p:txBody>
          <a:bodyPr/>
          <a:lstStyle/>
          <a:p>
            <a:r>
              <a:rPr lang="en-US" dirty="0"/>
              <a:t>Security as a Service (</a:t>
            </a:r>
            <a:r>
              <a:rPr lang="en-US" dirty="0" err="1"/>
              <a:t>SECaaS</a:t>
            </a:r>
            <a:r>
              <a:rPr lang="en-US" dirty="0"/>
              <a:t>)</a:t>
            </a:r>
          </a:p>
        </p:txBody>
      </p:sp>
      <p:sp>
        <p:nvSpPr>
          <p:cNvPr id="3" name="Content Placeholder 2">
            <a:extLst>
              <a:ext uri="{FF2B5EF4-FFF2-40B4-BE49-F238E27FC236}">
                <a16:creationId xmlns:a16="http://schemas.microsoft.com/office/drawing/2014/main" id="{4D77A97E-21AC-9C47-BFC0-89EEDCD21E80}"/>
              </a:ext>
            </a:extLst>
          </p:cNvPr>
          <p:cNvSpPr>
            <a:spLocks noGrp="1"/>
          </p:cNvSpPr>
          <p:nvPr>
            <p:ph idx="1"/>
          </p:nvPr>
        </p:nvSpPr>
        <p:spPr/>
        <p:txBody>
          <a:bodyPr/>
          <a:lstStyle/>
          <a:p>
            <a:r>
              <a:rPr lang="en-PH" b="1" i="1" dirty="0"/>
              <a:t>Security as a Service </a:t>
            </a:r>
            <a:r>
              <a:rPr lang="en-PH" dirty="0"/>
              <a:t>enables clients to take advantage of information, software, infrastructure, and processes provided by a cloud vendor in the specific area of computer security. This can include authentication mechanisms, anti-malware solutions, intrusion detection systems, and more. </a:t>
            </a:r>
          </a:p>
          <a:p>
            <a:r>
              <a:rPr lang="en-PH" dirty="0"/>
              <a:t>Examples include Cloudflare, FireEye, and SonicWall. </a:t>
            </a:r>
          </a:p>
          <a:p>
            <a:endParaRPr lang="en-US" dirty="0"/>
          </a:p>
        </p:txBody>
      </p:sp>
      <p:sp>
        <p:nvSpPr>
          <p:cNvPr id="4" name="Slide Number Placeholder 3">
            <a:extLst>
              <a:ext uri="{FF2B5EF4-FFF2-40B4-BE49-F238E27FC236}">
                <a16:creationId xmlns:a16="http://schemas.microsoft.com/office/drawing/2014/main" id="{2F958CF0-20A4-3F4F-B405-86011F9DC6BF}"/>
              </a:ext>
            </a:extLst>
          </p:cNvPr>
          <p:cNvSpPr>
            <a:spLocks noGrp="1"/>
          </p:cNvSpPr>
          <p:nvPr>
            <p:ph type="sldNum" sz="quarter" idx="12"/>
          </p:nvPr>
        </p:nvSpPr>
        <p:spPr/>
        <p:txBody>
          <a:bodyPr/>
          <a:lstStyle/>
          <a:p>
            <a:fld id="{48F63A3B-78C7-47BE-AE5E-E10140E04643}" type="slidenum">
              <a:rPr lang="en-US" smtClean="0"/>
              <a:t>42</a:t>
            </a:fld>
            <a:endParaRPr lang="en-US"/>
          </a:p>
        </p:txBody>
      </p:sp>
    </p:spTree>
    <p:extLst>
      <p:ext uri="{BB962C8B-B14F-4D97-AF65-F5344CB8AC3E}">
        <p14:creationId xmlns:p14="http://schemas.microsoft.com/office/powerpoint/2010/main" val="1046235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2264" y="1255128"/>
            <a:ext cx="14944451" cy="2651126"/>
          </a:xfrm>
        </p:spPr>
        <p:txBody>
          <a:bodyPr>
            <a:normAutofit/>
          </a:bodyPr>
          <a:lstStyle/>
          <a:p>
            <a:r>
              <a:rPr lang="en-US"/>
              <a:t>STOP!</a:t>
            </a:r>
          </a:p>
        </p:txBody>
      </p:sp>
      <p:sp>
        <p:nvSpPr>
          <p:cNvPr id="3" name="Content Placeholder 2"/>
          <p:cNvSpPr>
            <a:spLocks noGrp="1"/>
          </p:cNvSpPr>
          <p:nvPr>
            <p:ph idx="1"/>
          </p:nvPr>
        </p:nvSpPr>
        <p:spPr>
          <a:xfrm>
            <a:off x="2272266" y="4556346"/>
            <a:ext cx="12932365" cy="6901226"/>
          </a:xfrm>
        </p:spPr>
        <p:txBody>
          <a:bodyPr anchor="ctr">
            <a:normAutofit/>
          </a:bodyPr>
          <a:lstStyle/>
          <a:p>
            <a:r>
              <a:rPr lang="en-US" sz="4800" dirty="0"/>
              <a:t>Discuss within your groups 1 example each of IaaS, PaaS, SaaS and </a:t>
            </a:r>
            <a:r>
              <a:rPr lang="en-US" sz="4800" dirty="0" err="1"/>
              <a:t>SecaaS</a:t>
            </a:r>
            <a:r>
              <a:rPr lang="en-US" sz="4800" dirty="0"/>
              <a:t> that are not Amazon, Google or Microsoft that you have experienced, used or have heard about</a:t>
            </a:r>
          </a:p>
          <a:p>
            <a:r>
              <a:rPr lang="en-US" sz="4800" dirty="0"/>
              <a:t>Spend about 15-20 minutes discussing and researching</a:t>
            </a:r>
          </a:p>
          <a:p>
            <a:r>
              <a:rPr lang="en-US" sz="4800" dirty="0"/>
              <a:t>Be Prepared to present to class a summary of your discussion</a:t>
            </a:r>
          </a:p>
          <a:p>
            <a:endParaRPr lang="en-US" sz="48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72505" y="0"/>
            <a:ext cx="4205145"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26156" y="4717826"/>
            <a:ext cx="4279229" cy="428034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upwork_icon_274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4063" y="6046752"/>
            <a:ext cx="2923415" cy="1622495"/>
          </a:xfrm>
          <a:prstGeom prst="rect">
            <a:avLst/>
          </a:prstGeom>
        </p:spPr>
      </p:pic>
      <p:sp>
        <p:nvSpPr>
          <p:cNvPr id="4" name="Slide Number Placeholder 3"/>
          <p:cNvSpPr>
            <a:spLocks noGrp="1"/>
          </p:cNvSpPr>
          <p:nvPr>
            <p:ph type="sldNum" sz="quarter" idx="12"/>
          </p:nvPr>
        </p:nvSpPr>
        <p:spPr>
          <a:xfrm>
            <a:off x="20677469" y="12712700"/>
            <a:ext cx="2024215" cy="730250"/>
          </a:xfrm>
        </p:spPr>
        <p:txBody>
          <a:bodyPr>
            <a:normAutofit/>
          </a:bodyPr>
          <a:lstStyle/>
          <a:p>
            <a:pPr>
              <a:spcAft>
                <a:spcPts val="600"/>
              </a:spcAft>
            </a:pPr>
            <a:fld id="{48F63A3B-78C7-47BE-AE5E-E10140E04643}"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3469061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End of Day 1</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44</a:t>
            </a:fld>
            <a:endParaRPr lang="en-US"/>
          </a:p>
        </p:txBody>
      </p:sp>
    </p:spTree>
    <p:extLst>
      <p:ext uri="{BB962C8B-B14F-4D97-AF65-F5344CB8AC3E}">
        <p14:creationId xmlns:p14="http://schemas.microsoft.com/office/powerpoint/2010/main" val="144188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758894" y="1930398"/>
            <a:ext cx="13528632" cy="9855202"/>
          </a:xfrm>
        </p:spPr>
        <p:txBody>
          <a:bodyPr vert="horz" lIns="91440" tIns="45720" rIns="91440" bIns="45720" rtlCol="0" anchor="ctr">
            <a:normAutofit/>
          </a:bodyPr>
          <a:lstStyle/>
          <a:p>
            <a:pPr defTabSz="914400">
              <a:lnSpc>
                <a:spcPct val="90000"/>
              </a:lnSpc>
            </a:pPr>
            <a:r>
              <a:rPr lang="en-US" sz="10700" kern="1200">
                <a:solidFill>
                  <a:schemeClr val="tx1">
                    <a:lumMod val="85000"/>
                    <a:lumOff val="15000"/>
                  </a:schemeClr>
                </a:solidFill>
                <a:latin typeface="+mj-lt"/>
                <a:ea typeface="+mj-ea"/>
                <a:cs typeface="+mj-cs"/>
              </a:rPr>
              <a:t>Our World Today</a:t>
            </a:r>
          </a:p>
        </p:txBody>
      </p:sp>
      <p:sp>
        <p:nvSpPr>
          <p:cNvPr id="6" name="Text Placeholder 5"/>
          <p:cNvSpPr>
            <a:spLocks noGrp="1"/>
          </p:cNvSpPr>
          <p:nvPr>
            <p:ph type="body" idx="1"/>
          </p:nvPr>
        </p:nvSpPr>
        <p:spPr>
          <a:xfrm>
            <a:off x="2045981" y="1930396"/>
            <a:ext cx="5414463" cy="9855204"/>
          </a:xfrm>
        </p:spPr>
        <p:txBody>
          <a:bodyPr vert="horz" lIns="91440" tIns="45720" rIns="91440" bIns="45720" rtlCol="0" anchor="ctr">
            <a:normAutofit/>
          </a:bodyPr>
          <a:lstStyle/>
          <a:p>
            <a:pPr algn="r" defTabSz="914400">
              <a:lnSpc>
                <a:spcPct val="90000"/>
              </a:lnSpc>
              <a:spcBef>
                <a:spcPts val="1000"/>
              </a:spcBef>
            </a:pPr>
            <a:endParaRPr lang="en-US" sz="4000" kern="1200">
              <a:solidFill>
                <a:schemeClr val="accent1"/>
              </a:solidFill>
              <a:latin typeface="+mn-lt"/>
              <a:ea typeface="+mn-ea"/>
              <a:cs typeface="+mn-cs"/>
            </a:endParaRPr>
          </a:p>
        </p:txBody>
      </p:sp>
      <p:cxnSp>
        <p:nvCxnSpPr>
          <p:cNvPr id="13" name="Straight Connector 12">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09669" y="4114798"/>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20445302" y="13107380"/>
            <a:ext cx="2256384" cy="548640"/>
          </a:xfrm>
        </p:spPr>
        <p:txBody>
          <a:bodyPr vert="horz" lIns="91440" tIns="45720" rIns="91440" bIns="45720" rtlCol="0" anchor="ctr">
            <a:normAutofit/>
          </a:bodyPr>
          <a:lstStyle/>
          <a:p>
            <a:pPr defTabSz="914400">
              <a:spcAft>
                <a:spcPts val="600"/>
              </a:spcAft>
            </a:pPr>
            <a:fld id="{48F63A3B-78C7-47BE-AE5E-E10140E04643}" type="slidenum">
              <a:rPr lang="en-US" sz="2100"/>
              <a:pPr defTabSz="914400">
                <a:spcAft>
                  <a:spcPts val="600"/>
                </a:spcAft>
              </a:pPr>
              <a:t>2</a:t>
            </a:fld>
            <a:endParaRPr lang="en-US" sz="2100"/>
          </a:p>
        </p:txBody>
      </p:sp>
    </p:spTree>
    <p:extLst>
      <p:ext uri="{BB962C8B-B14F-4D97-AF65-F5344CB8AC3E}">
        <p14:creationId xmlns:p14="http://schemas.microsoft.com/office/powerpoint/2010/main" val="143880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6</a:t>
            </a:fld>
            <a:endParaRPr lang="en-US"/>
          </a:p>
        </p:txBody>
      </p:sp>
      <p:pic>
        <p:nvPicPr>
          <p:cNvPr id="5" name="Content Placeholder 3" descr="imagine-a-world-without-tv-and-the-internet-06106.png"/>
          <p:cNvPicPr>
            <a:picLocks noChangeAspect="1"/>
          </p:cNvPicPr>
          <p:nvPr/>
        </p:nvPicPr>
        <p:blipFill>
          <a:blip r:embed="rId2">
            <a:extLst>
              <a:ext uri="{28A0092B-C50C-407E-A947-70E740481C1C}">
                <a14:useLocalDpi xmlns:a14="http://schemas.microsoft.com/office/drawing/2010/main" val="0"/>
              </a:ext>
            </a:extLst>
          </a:blip>
          <a:srcRect l="-13641" r="-13641"/>
          <a:stretch>
            <a:fillRect/>
          </a:stretch>
        </p:blipFill>
        <p:spPr>
          <a:xfrm>
            <a:off x="-432818" y="274638"/>
            <a:ext cx="24488296" cy="13467620"/>
          </a:xfrm>
          <a:prstGeom prst="rect">
            <a:avLst/>
          </a:prstGeom>
        </p:spPr>
      </p:pic>
    </p:spTree>
    <p:extLst>
      <p:ext uri="{BB962C8B-B14F-4D97-AF65-F5344CB8AC3E}">
        <p14:creationId xmlns:p14="http://schemas.microsoft.com/office/powerpoint/2010/main" val="285995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a:p>
        </p:txBody>
      </p:sp>
      <p:pic>
        <p:nvPicPr>
          <p:cNvPr id="5" name="Content Placeholder 3" descr="imagine-your-life-without-the-internet-3-638.jpg"/>
          <p:cNvPicPr>
            <a:picLocks noChangeAspect="1"/>
          </p:cNvPicPr>
          <p:nvPr/>
        </p:nvPicPr>
        <p:blipFill>
          <a:blip r:embed="rId2">
            <a:extLst>
              <a:ext uri="{28A0092B-C50C-407E-A947-70E740481C1C}">
                <a14:useLocalDpi xmlns:a14="http://schemas.microsoft.com/office/drawing/2010/main" val="0"/>
              </a:ext>
            </a:extLst>
          </a:blip>
          <a:srcRect l="-8853" r="-8853"/>
          <a:stretch>
            <a:fillRect/>
          </a:stretch>
        </p:blipFill>
        <p:spPr>
          <a:xfrm>
            <a:off x="1114551" y="310257"/>
            <a:ext cx="21895037" cy="12041427"/>
          </a:xfrm>
          <a:prstGeom prst="rect">
            <a:avLst/>
          </a:prstGeom>
        </p:spPr>
      </p:pic>
    </p:spTree>
    <p:extLst>
      <p:ext uri="{BB962C8B-B14F-4D97-AF65-F5344CB8AC3E}">
        <p14:creationId xmlns:p14="http://schemas.microsoft.com/office/powerpoint/2010/main" val="40268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758894" y="1930398"/>
            <a:ext cx="13528632" cy="9855202"/>
          </a:xfrm>
        </p:spPr>
        <p:txBody>
          <a:bodyPr vert="horz" lIns="91440" tIns="45720" rIns="91440" bIns="45720" rtlCol="0" anchor="ctr">
            <a:normAutofit/>
          </a:bodyPr>
          <a:lstStyle/>
          <a:p>
            <a:pPr defTabSz="914400">
              <a:lnSpc>
                <a:spcPct val="90000"/>
              </a:lnSpc>
            </a:pPr>
            <a:r>
              <a:rPr lang="en-US" sz="10700" kern="1200">
                <a:solidFill>
                  <a:schemeClr val="tx1">
                    <a:lumMod val="85000"/>
                    <a:lumOff val="15000"/>
                  </a:schemeClr>
                </a:solidFill>
                <a:latin typeface="+mj-lt"/>
                <a:ea typeface="+mj-ea"/>
                <a:cs typeface="+mj-cs"/>
              </a:rPr>
              <a:t>Technology Trends</a:t>
            </a:r>
          </a:p>
        </p:txBody>
      </p:sp>
      <p:sp>
        <p:nvSpPr>
          <p:cNvPr id="6" name="Text Placeholder 5"/>
          <p:cNvSpPr>
            <a:spLocks noGrp="1"/>
          </p:cNvSpPr>
          <p:nvPr>
            <p:ph type="body" idx="1"/>
          </p:nvPr>
        </p:nvSpPr>
        <p:spPr>
          <a:xfrm>
            <a:off x="2045981" y="1930396"/>
            <a:ext cx="5414463" cy="9855204"/>
          </a:xfrm>
        </p:spPr>
        <p:txBody>
          <a:bodyPr vert="horz" lIns="91440" tIns="45720" rIns="91440" bIns="45720" rtlCol="0" anchor="ctr">
            <a:normAutofit/>
          </a:bodyPr>
          <a:lstStyle/>
          <a:p>
            <a:pPr algn="r" defTabSz="914400">
              <a:lnSpc>
                <a:spcPct val="90000"/>
              </a:lnSpc>
              <a:spcBef>
                <a:spcPts val="1000"/>
              </a:spcBef>
            </a:pPr>
            <a:endParaRPr lang="en-US" sz="4000" kern="1200">
              <a:solidFill>
                <a:schemeClr val="accent1"/>
              </a:solidFill>
              <a:latin typeface="+mn-lt"/>
              <a:ea typeface="+mn-ea"/>
              <a:cs typeface="+mn-cs"/>
            </a:endParaRPr>
          </a:p>
        </p:txBody>
      </p:sp>
      <p:cxnSp>
        <p:nvCxnSpPr>
          <p:cNvPr id="13" name="Straight Connector 12">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09669" y="4114798"/>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20445302" y="13107380"/>
            <a:ext cx="2256384" cy="548640"/>
          </a:xfrm>
        </p:spPr>
        <p:txBody>
          <a:bodyPr vert="horz" lIns="91440" tIns="45720" rIns="91440" bIns="45720" rtlCol="0" anchor="ctr">
            <a:normAutofit/>
          </a:bodyPr>
          <a:lstStyle/>
          <a:p>
            <a:pPr defTabSz="914400">
              <a:spcAft>
                <a:spcPts val="600"/>
              </a:spcAft>
            </a:pPr>
            <a:fld id="{48F63A3B-78C7-47BE-AE5E-E10140E04643}" type="slidenum">
              <a:rPr lang="en-US" sz="2100"/>
              <a:pPr defTabSz="914400">
                <a:spcAft>
                  <a:spcPts val="600"/>
                </a:spcAft>
              </a:pPr>
              <a:t>2</a:t>
            </a:fld>
            <a:endParaRPr lang="en-US" sz="2100"/>
          </a:p>
        </p:txBody>
      </p:sp>
    </p:spTree>
    <p:extLst>
      <p:ext uri="{BB962C8B-B14F-4D97-AF65-F5344CB8AC3E}">
        <p14:creationId xmlns:p14="http://schemas.microsoft.com/office/powerpoint/2010/main" val="356334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of Things (</a:t>
            </a:r>
            <a:r>
              <a:rPr lang="en-US" dirty="0" err="1"/>
              <a:t>IoT</a:t>
            </a:r>
            <a:r>
              <a:rPr lang="en-US" dirty="0"/>
              <a:t>)</a:t>
            </a:r>
          </a:p>
        </p:txBody>
      </p:sp>
      <p:pic>
        <p:nvPicPr>
          <p:cNvPr id="4" name="Content Placeholder 3" descr="codit_iot_valuechain.png"/>
          <p:cNvPicPr>
            <a:picLocks noGrp="1" noChangeAspect="1"/>
          </p:cNvPicPr>
          <p:nvPr>
            <p:ph idx="1"/>
          </p:nvPr>
        </p:nvPicPr>
        <p:blipFill>
          <a:blip r:embed="rId3">
            <a:extLst>
              <a:ext uri="{28A0092B-C50C-407E-A947-70E740481C1C}">
                <a14:useLocalDpi xmlns:a14="http://schemas.microsoft.com/office/drawing/2010/main" val="0"/>
              </a:ext>
            </a:extLst>
          </a:blip>
          <a:srcRect l="282" r="282"/>
          <a:stretch>
            <a:fillRect/>
          </a:stretch>
        </p:blipFill>
        <p:spPr/>
      </p:pic>
      <p:sp>
        <p:nvSpPr>
          <p:cNvPr id="5" name="Rectangle 4"/>
          <p:cNvSpPr/>
          <p:nvPr/>
        </p:nvSpPr>
        <p:spPr>
          <a:xfrm>
            <a:off x="6094413" y="6211671"/>
            <a:ext cx="12188825" cy="773796"/>
          </a:xfrm>
          <a:prstGeom prst="rect">
            <a:avLst/>
          </a:prstGeom>
        </p:spPr>
        <p:txBody>
          <a:bodyPr lIns="217673" tIns="108836" rIns="217673" bIns="108836">
            <a:spAutoFit/>
          </a:bodyPr>
          <a:lstStyle/>
          <a:p>
            <a:r>
              <a:rPr lang="en-US" dirty="0"/>
              <a:t>"Anything that can be connected, will be connected."</a:t>
            </a:r>
          </a:p>
        </p:txBody>
      </p:sp>
    </p:spTree>
    <p:extLst>
      <p:ext uri="{BB962C8B-B14F-4D97-AF65-F5344CB8AC3E}">
        <p14:creationId xmlns:p14="http://schemas.microsoft.com/office/powerpoint/2010/main" val="98408383"/>
      </p:ext>
    </p:extLst>
  </p:cSld>
  <p:clrMapOvr>
    <a:masterClrMapping/>
  </p:clrMapOvr>
</p:sld>
</file>

<file path=ppt/theme/theme1.xml><?xml version="1.0" encoding="utf-8"?>
<a:theme xmlns:a="http://schemas.openxmlformats.org/drawingml/2006/main" name="1_Office Theme">
  <a:themeElements>
    <a:clrScheme name="ePLDT One">
      <a:dk1>
        <a:srgbClr val="7E7E7E"/>
      </a:dk1>
      <a:lt1>
        <a:sysClr val="window" lastClr="FFFFFF"/>
      </a:lt1>
      <a:dk2>
        <a:srgbClr val="888888"/>
      </a:dk2>
      <a:lt2>
        <a:srgbClr val="FFFFFF"/>
      </a:lt2>
      <a:accent1>
        <a:srgbClr val="D21311"/>
      </a:accent1>
      <a:accent2>
        <a:srgbClr val="F11A5E"/>
      </a:accent2>
      <a:accent3>
        <a:srgbClr val="FF7E00"/>
      </a:accent3>
      <a:accent4>
        <a:srgbClr val="0183B8"/>
      </a:accent4>
      <a:accent5>
        <a:srgbClr val="85C91D"/>
      </a:accent5>
      <a:accent6>
        <a:srgbClr val="FEE100"/>
      </a:accent6>
      <a:hlink>
        <a:srgbClr val="8F34CF"/>
      </a:hlink>
      <a:folHlink>
        <a:srgbClr val="FFC0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786806052FE44A9A411B835FABDD31" ma:contentTypeVersion="4" ma:contentTypeDescription="Create a new document." ma:contentTypeScope="" ma:versionID="19da2a571f63431ce9aa6e0a3f0b06a6">
  <xsd:schema xmlns:xsd="http://www.w3.org/2001/XMLSchema" xmlns:xs="http://www.w3.org/2001/XMLSchema" xmlns:p="http://schemas.microsoft.com/office/2006/metadata/properties" xmlns:ns2="8a16ba3d-382d-4711-a939-8e7f1044e09e" xmlns:ns3="52da0f9c-4a07-42ad-a0ec-edcec3693278" targetNamespace="http://schemas.microsoft.com/office/2006/metadata/properties" ma:root="true" ma:fieldsID="61bf3fffbc9c8f2addf1fbcca2045a58" ns2:_="" ns3:_="">
    <xsd:import namespace="8a16ba3d-382d-4711-a939-8e7f1044e09e"/>
    <xsd:import namespace="52da0f9c-4a07-42ad-a0ec-edcec36932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6ba3d-382d-4711-a939-8e7f1044e09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da0f9c-4a07-42ad-a0ec-edcec369327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a16ba3d-382d-4711-a939-8e7f1044e09e">
      <UserInfo>
        <DisplayName>Carrera, Arlon D.</DisplayName>
        <AccountId>21</AccountId>
        <AccountType/>
      </UserInfo>
    </SharedWithUsers>
  </documentManagement>
</p:properties>
</file>

<file path=customXml/itemProps1.xml><?xml version="1.0" encoding="utf-8"?>
<ds:datastoreItem xmlns:ds="http://schemas.openxmlformats.org/officeDocument/2006/customXml" ds:itemID="{2712C64A-C454-4ECC-89E1-FFB065E99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6ba3d-382d-4711-a939-8e7f1044e09e"/>
    <ds:schemaRef ds:uri="52da0f9c-4a07-42ad-a0ec-edcec36932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34C25B-E312-4904-ABC3-D62197C53B07}">
  <ds:schemaRefs>
    <ds:schemaRef ds:uri="http://schemas.microsoft.com/sharepoint/v3/contenttype/forms"/>
  </ds:schemaRefs>
</ds:datastoreItem>
</file>

<file path=customXml/itemProps3.xml><?xml version="1.0" encoding="utf-8"?>
<ds:datastoreItem xmlns:ds="http://schemas.openxmlformats.org/officeDocument/2006/customXml" ds:itemID="{DA699288-8689-4A70-BC04-ED3C0AEFB665}">
  <ds:schemaRefs>
    <ds:schemaRef ds:uri="http://purl.org/dc/elements/1.1/"/>
    <ds:schemaRef ds:uri="25b964ed-0430-4cfb-919b-e8653d6e947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8a16ba3d-382d-4711-a939-8e7f1044e09e"/>
  </ds:schemaRefs>
</ds:datastoreItem>
</file>

<file path=docProps/app.xml><?xml version="1.0" encoding="utf-8"?>
<Properties xmlns="http://schemas.openxmlformats.org/officeDocument/2006/extended-properties" xmlns:vt="http://schemas.openxmlformats.org/officeDocument/2006/docPropsVTypes">
  <TotalTime>16</TotalTime>
  <Words>4961</Words>
  <Application>Microsoft Macintosh PowerPoint</Application>
  <PresentationFormat>Custom</PresentationFormat>
  <Paragraphs>374</Paragraphs>
  <Slides>44</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Avenir Black</vt:lpstr>
      <vt:lpstr>Avenir Book</vt:lpstr>
      <vt:lpstr>Avenir Next Condensed</vt:lpstr>
      <vt:lpstr>Calibri</vt:lpstr>
      <vt:lpstr>Lato Bold</vt:lpstr>
      <vt:lpstr>Lato Light</vt:lpstr>
      <vt:lpstr>1_Office Theme</vt:lpstr>
      <vt:lpstr>Office Theme</vt:lpstr>
      <vt:lpstr>Cloud Computing Basics</vt:lpstr>
      <vt:lpstr>Introductions</vt:lpstr>
      <vt:lpstr>PowerPoint Presentation</vt:lpstr>
      <vt:lpstr>Getting to know you</vt:lpstr>
      <vt:lpstr>Our World Today</vt:lpstr>
      <vt:lpstr>PowerPoint Presentation</vt:lpstr>
      <vt:lpstr>PowerPoint Presentation</vt:lpstr>
      <vt:lpstr>Technology Trends</vt:lpstr>
      <vt:lpstr>Internet of Things (IoT)</vt:lpstr>
      <vt:lpstr>SDN</vt:lpstr>
      <vt:lpstr>Artificial Intelligence/ Machine Learning/ Big Data</vt:lpstr>
      <vt:lpstr>Blockchain</vt:lpstr>
      <vt:lpstr>The Cloud</vt:lpstr>
      <vt:lpstr>1996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 for Cloud Computing</vt:lpstr>
      <vt:lpstr>STOP!</vt:lpstr>
      <vt:lpstr>5 Examples of Cloud Computing</vt:lpstr>
      <vt:lpstr>Benefits of Cloud Computing</vt:lpstr>
      <vt:lpstr>PowerPoint Presentation</vt:lpstr>
      <vt:lpstr>PowerPoint Presentation</vt:lpstr>
      <vt:lpstr>PowerPoint Presentation</vt:lpstr>
      <vt:lpstr>Cloud Computing vs. On-Premise </vt:lpstr>
      <vt:lpstr>Cloud Computing vs. Hosting Services</vt:lpstr>
      <vt:lpstr>Risks of Cloud Computing</vt:lpstr>
      <vt:lpstr>PowerPoint Presentation</vt:lpstr>
      <vt:lpstr>Types of Cloud Deployments</vt:lpstr>
      <vt:lpstr>Public Cloud</vt:lpstr>
      <vt:lpstr>Private Cloud</vt:lpstr>
      <vt:lpstr>Community Cloud</vt:lpstr>
      <vt:lpstr>Hybrid Cloud</vt:lpstr>
      <vt:lpstr>Cloud Services</vt:lpstr>
      <vt:lpstr>Software as a Service (SaaS)</vt:lpstr>
      <vt:lpstr>Platform as a Service (PaaS)</vt:lpstr>
      <vt:lpstr>Infrastructure as a Service (IaaS)</vt:lpstr>
      <vt:lpstr>Security as a Service (SECaaS)</vt:lpstr>
      <vt:lpstr>STOP!</vt:lpstr>
      <vt:lpstr>End of Day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Computing Basics</dc:title>
  <dc:creator>RAMOS, Ronald L.</dc:creator>
  <cp:lastModifiedBy>RAMOS, Ronald L.</cp:lastModifiedBy>
  <cp:revision>1</cp:revision>
  <dcterms:created xsi:type="dcterms:W3CDTF">2019-03-31T22:19:24Z</dcterms:created>
  <dcterms:modified xsi:type="dcterms:W3CDTF">2019-03-31T22:35:59Z</dcterms:modified>
</cp:coreProperties>
</file>